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0" r:id="rId5"/>
  </p:sldIdLst>
  <p:sldSz cx="6858000" cy="9144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10" autoAdjust="0"/>
  </p:normalViewPr>
  <p:slideViewPr>
    <p:cSldViewPr>
      <p:cViewPr>
        <p:scale>
          <a:sx n="80" d="100"/>
          <a:sy n="80" d="100"/>
        </p:scale>
        <p:origin x="160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BA480-4850-43E0-80D4-CC35A6FDAD38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CA476-DBDF-4608-8BF4-FD3638B784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034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55299-54F1-4F9F-8EED-2F7565288522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3C6D5-963C-4786-B31E-9DA529FF39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037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BC0AF-7285-4A73-B4DB-5A029F264AE0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5318B-BAF3-49AB-BC7A-5FD747325E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812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6AB48-5543-4B1A-9BCC-B08C69CAAA59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EAA6E-5D53-44EF-852D-2B6FE003C5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457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0C68B-13DE-4A3F-8F74-3B36A1C472B8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B8AB2-A2CB-403F-978A-D50BD7829E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990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6DA17-4D92-469C-927D-BC775C9564B2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856E2-EB57-4D04-90B3-FA285131BF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717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1EE0B-4514-4E49-BD6A-D8D417B741E3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88623-8A14-4915-9536-DA22794BD4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474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610CF-411A-4C9D-9ACD-A6571A1592C1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4D7A-FDA0-4608-B153-8FE8554E7D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94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CD114-F82D-4562-9F96-CCFB6B58E563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C22AF-5601-447F-B94A-23B8F4485C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808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26B0C-F708-42DF-9789-0EBB3A2C36CD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EF32D-4DD6-4E07-BD9C-30141698C6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194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D5321-FF47-4914-8612-CAB3E1F6A6B5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5A098-3A45-442A-BBC2-828D757364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91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665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7C80DEA-CE03-4115-97BB-42B3C4F2FE86}" type="datetimeFigureOut">
              <a:rPr lang="ja-JP" altLang="en-US"/>
              <a:pPr>
                <a:defRPr/>
              </a:pPr>
              <a:t>2018/5/18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665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665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17DEF31-5667-47EC-A01B-38099CA7E6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789040" y="4807527"/>
            <a:ext cx="2448090" cy="3361010"/>
            <a:chOff x="3880851" y="3299990"/>
            <a:chExt cx="2448090" cy="3361009"/>
          </a:xfrm>
        </p:grpSpPr>
        <p:grpSp>
          <p:nvGrpSpPr>
            <p:cNvPr id="2055" name="グループ化 24"/>
            <p:cNvGrpSpPr>
              <a:grpSpLocks/>
            </p:cNvGrpSpPr>
            <p:nvPr/>
          </p:nvGrpSpPr>
          <p:grpSpPr bwMode="auto">
            <a:xfrm>
              <a:off x="4185445" y="4828787"/>
              <a:ext cx="2094930" cy="1531692"/>
              <a:chOff x="2953770" y="1609917"/>
              <a:chExt cx="2178071" cy="1714067"/>
            </a:xfrm>
          </p:grpSpPr>
          <p:pic>
            <p:nvPicPr>
              <p:cNvPr id="2071" name="Picture 2" descr="http://t2.gstatic.com/images?q=tbn:ANd9GcS341Imxl6kuWTaOVJit5GlT5CrLcAXycvMEo-P1qIbGiA7ZqaP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02099" y="2073782"/>
                <a:ext cx="1639294" cy="1250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" name="テキスト ボックス 23"/>
              <p:cNvSpPr txBox="1"/>
              <p:nvPr/>
            </p:nvSpPr>
            <p:spPr>
              <a:xfrm>
                <a:off x="4339863" y="1609917"/>
                <a:ext cx="791978" cy="48219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altLang="ja-JP" sz="1100" dirty="0">
                    <a:latin typeface="+mj-lt"/>
                  </a:rPr>
                  <a:t>Kagawa </a:t>
                </a:r>
              </a:p>
              <a:p>
                <a:pPr algn="ctr">
                  <a:defRPr/>
                </a:pPr>
                <a:r>
                  <a:rPr lang="en-US" altLang="ja-JP" sz="1100" dirty="0">
                    <a:latin typeface="+mj-lt"/>
                  </a:rPr>
                  <a:t>University</a:t>
                </a:r>
                <a:endParaRPr lang="ja-JP" altLang="en-US" sz="1100" dirty="0">
                  <a:latin typeface="+mj-lt"/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4092094" y="2807350"/>
                <a:ext cx="791978" cy="48219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altLang="ja-JP" sz="1100" dirty="0">
                    <a:latin typeface="+mj-lt"/>
                  </a:rPr>
                  <a:t>Kochi </a:t>
                </a:r>
              </a:p>
              <a:p>
                <a:pPr algn="ctr">
                  <a:defRPr/>
                </a:pPr>
                <a:r>
                  <a:rPr lang="en-US" altLang="ja-JP" sz="1100" dirty="0">
                    <a:latin typeface="+mj-lt"/>
                  </a:rPr>
                  <a:t>University</a:t>
                </a:r>
                <a:endParaRPr lang="ja-JP" altLang="en-US" sz="1100" dirty="0">
                  <a:latin typeface="+mj-lt"/>
                </a:endParaRPr>
              </a:p>
            </p:txBody>
          </p:sp>
          <p:sp>
            <p:nvSpPr>
              <p:cNvPr id="26" name="星 5 25"/>
              <p:cNvSpPr>
                <a:spLocks noChangeAspect="1"/>
              </p:cNvSpPr>
              <p:nvPr/>
            </p:nvSpPr>
            <p:spPr>
              <a:xfrm>
                <a:off x="3812169" y="2397125"/>
                <a:ext cx="107282" cy="108368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7" name="星 5 26"/>
              <p:cNvSpPr>
                <a:spLocks noChangeAspect="1"/>
              </p:cNvSpPr>
              <p:nvPr/>
            </p:nvSpPr>
            <p:spPr>
              <a:xfrm>
                <a:off x="4560826" y="2074798"/>
                <a:ext cx="107283" cy="108368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8" name="星 5 27"/>
              <p:cNvSpPr>
                <a:spLocks noChangeAspect="1"/>
              </p:cNvSpPr>
              <p:nvPr/>
            </p:nvSpPr>
            <p:spPr>
              <a:xfrm>
                <a:off x="4248487" y="2628575"/>
                <a:ext cx="108933" cy="108367"/>
              </a:xfrm>
              <a:prstGeom prst="star5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2953770" y="2172585"/>
                <a:ext cx="791978" cy="48219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altLang="ja-JP" sz="1100" dirty="0">
                    <a:latin typeface="+mj-lt"/>
                  </a:rPr>
                  <a:t>Ehime </a:t>
                </a:r>
              </a:p>
              <a:p>
                <a:pPr algn="ctr">
                  <a:defRPr/>
                </a:pPr>
                <a:r>
                  <a:rPr lang="en-US" altLang="ja-JP" sz="1100" dirty="0">
                    <a:latin typeface="+mj-lt"/>
                  </a:rPr>
                  <a:t>University</a:t>
                </a:r>
                <a:endParaRPr lang="ja-JP" altLang="en-US" sz="1100" dirty="0">
                  <a:latin typeface="+mj-lt"/>
                </a:endParaRPr>
              </a:p>
            </p:txBody>
          </p:sp>
        </p:grpSp>
        <p:grpSp>
          <p:nvGrpSpPr>
            <p:cNvPr id="2059" name="グループ化 10"/>
            <p:cNvGrpSpPr>
              <a:grpSpLocks/>
            </p:cNvGrpSpPr>
            <p:nvPr/>
          </p:nvGrpSpPr>
          <p:grpSpPr bwMode="auto">
            <a:xfrm>
              <a:off x="3880851" y="3299990"/>
              <a:ext cx="2431181" cy="1657634"/>
              <a:chOff x="3792394" y="1327076"/>
              <a:chExt cx="2527300" cy="1854541"/>
            </a:xfrm>
          </p:grpSpPr>
          <p:grpSp>
            <p:nvGrpSpPr>
              <p:cNvPr id="2061" name="グループ化 12"/>
              <p:cNvGrpSpPr>
                <a:grpSpLocks/>
              </p:cNvGrpSpPr>
              <p:nvPr/>
            </p:nvGrpSpPr>
            <p:grpSpPr bwMode="auto">
              <a:xfrm>
                <a:off x="3792394" y="1327076"/>
                <a:ext cx="2527300" cy="1854541"/>
                <a:chOff x="3992427" y="1019175"/>
                <a:chExt cx="2527300" cy="1854541"/>
              </a:xfrm>
            </p:grpSpPr>
            <p:sp>
              <p:nvSpPr>
                <p:cNvPr id="2063" name="テキスト ボックス 37"/>
                <p:cNvSpPr txBox="1">
                  <a:spLocks noChangeArrowheads="1"/>
                </p:cNvSpPr>
                <p:nvPr/>
              </p:nvSpPr>
              <p:spPr bwMode="auto">
                <a:xfrm>
                  <a:off x="4549496" y="2189164"/>
                  <a:ext cx="575234" cy="2754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algn="ctr" eaLnBrk="1" hangingPunct="1"/>
                  <a:r>
                    <a:rPr lang="en-US" altLang="ja-JP" sz="1000"/>
                    <a:t>Osaka</a:t>
                  </a:r>
                  <a:endParaRPr lang="ja-JP" altLang="en-US" sz="2800"/>
                </a:p>
              </p:txBody>
            </p:sp>
            <p:grpSp>
              <p:nvGrpSpPr>
                <p:cNvPr id="2064" name="グループ化 43"/>
                <p:cNvGrpSpPr>
                  <a:grpSpLocks/>
                </p:cNvGrpSpPr>
                <p:nvPr/>
              </p:nvGrpSpPr>
              <p:grpSpPr bwMode="auto">
                <a:xfrm>
                  <a:off x="3992427" y="1019175"/>
                  <a:ext cx="2527300" cy="1816100"/>
                  <a:chOff x="508240" y="2720752"/>
                  <a:chExt cx="5637432" cy="4176465"/>
                </a:xfrm>
              </p:grpSpPr>
              <p:pic>
                <p:nvPicPr>
                  <p:cNvPr id="2069" name="図 44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08240" y="2720752"/>
                    <a:ext cx="5637432" cy="41764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070" name="Picture 2" descr="http://t2.gstatic.com/images?q=tbn:ANd9GcS341Imxl6kuWTaOVJit5GlT5CrLcAXycvMEo-P1qIbGiA7ZqaP"/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140703">
                    <a:off x="1314975" y="5976013"/>
                    <a:ext cx="829278" cy="73927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2065" name="テキスト ボックス 36"/>
                <p:cNvSpPr txBox="1">
                  <a:spLocks noChangeArrowheads="1"/>
                </p:cNvSpPr>
                <p:nvPr/>
              </p:nvSpPr>
              <p:spPr bwMode="auto">
                <a:xfrm>
                  <a:off x="5495191" y="2370440"/>
                  <a:ext cx="583566" cy="2754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algn="ctr" eaLnBrk="1" hangingPunct="1"/>
                  <a:r>
                    <a:rPr lang="en-US" altLang="ja-JP" sz="1000" b="1" dirty="0"/>
                    <a:t>Tokyo</a:t>
                  </a:r>
                  <a:endParaRPr lang="ja-JP" altLang="en-US" sz="2800" b="1" dirty="0"/>
                </a:p>
              </p:txBody>
            </p:sp>
            <p:sp>
              <p:nvSpPr>
                <p:cNvPr id="18" name="円/楕円 17"/>
                <p:cNvSpPr>
                  <a:spLocks noChangeAspect="1"/>
                </p:cNvSpPr>
                <p:nvPr/>
              </p:nvSpPr>
              <p:spPr bwMode="auto">
                <a:xfrm>
                  <a:off x="5410598" y="2496516"/>
                  <a:ext cx="37956" cy="3729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/>
                </a:p>
              </p:txBody>
            </p:sp>
            <p:sp>
              <p:nvSpPr>
                <p:cNvPr id="2067" name="テキスト ボックス 36"/>
                <p:cNvSpPr txBox="1">
                  <a:spLocks noChangeArrowheads="1"/>
                </p:cNvSpPr>
                <p:nvPr/>
              </p:nvSpPr>
              <p:spPr bwMode="auto">
                <a:xfrm>
                  <a:off x="4797769" y="2598247"/>
                  <a:ext cx="588567" cy="2754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algn="ctr" eaLnBrk="1" hangingPunct="1"/>
                  <a:r>
                    <a:rPr lang="en-US" altLang="ja-JP" sz="1000" b="1"/>
                    <a:t>Osaka</a:t>
                  </a:r>
                  <a:endParaRPr lang="ja-JP" altLang="en-US" sz="2800" b="1"/>
                </a:p>
              </p:txBody>
            </p:sp>
            <p:sp>
              <p:nvSpPr>
                <p:cNvPr id="20" name="円/楕円 19"/>
                <p:cNvSpPr>
                  <a:spLocks noChangeAspect="1"/>
                </p:cNvSpPr>
                <p:nvPr/>
              </p:nvSpPr>
              <p:spPr bwMode="auto">
                <a:xfrm>
                  <a:off x="4853798" y="2478755"/>
                  <a:ext cx="36306" cy="3729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ja-JP" altLang="en-US"/>
                </a:p>
              </p:txBody>
            </p:sp>
          </p:grpSp>
          <p:sp>
            <p:nvSpPr>
              <p:cNvPr id="14" name="テキスト ボックス 13"/>
              <p:cNvSpPr txBox="1"/>
              <p:nvPr/>
            </p:nvSpPr>
            <p:spPr bwMode="auto">
              <a:xfrm>
                <a:off x="4051966" y="1675188"/>
                <a:ext cx="1320106" cy="65424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altLang="ja-JP" sz="3200" b="1" dirty="0">
                    <a:latin typeface="+mj-lt"/>
                  </a:rPr>
                  <a:t>JAPAN</a:t>
                </a:r>
                <a:endParaRPr lang="ja-JP" altLang="en-US" sz="3200" b="1" dirty="0">
                  <a:latin typeface="+mj-lt"/>
                </a:endParaRPr>
              </a:p>
            </p:txBody>
          </p:sp>
        </p:grpSp>
        <p:sp>
          <p:nvSpPr>
            <p:cNvPr id="2057" name="テキスト ボックス 10"/>
            <p:cNvSpPr txBox="1">
              <a:spLocks noChangeArrowheads="1"/>
            </p:cNvSpPr>
            <p:nvPr/>
          </p:nvSpPr>
          <p:spPr bwMode="auto">
            <a:xfrm>
              <a:off x="4765500" y="6384000"/>
              <a:ext cx="156344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sz="1200" b="1" dirty="0" err="1">
                  <a:latin typeface="+mj-lt"/>
                  <a:cs typeface="Times New Roman" pitchFamily="18" charset="0"/>
                </a:rPr>
                <a:t>Pulau</a:t>
              </a:r>
              <a:r>
                <a:rPr lang="en-US" altLang="ja-JP" sz="1200" b="1" dirty="0">
                  <a:latin typeface="+mj-lt"/>
                  <a:cs typeface="Times New Roman" pitchFamily="18" charset="0"/>
                </a:rPr>
                <a:t> Shikoku </a:t>
              </a:r>
              <a:r>
                <a:rPr lang="en-US" altLang="ja-JP" sz="1200" b="1" dirty="0" err="1">
                  <a:latin typeface="+mj-lt"/>
                  <a:cs typeface="Times New Roman" pitchFamily="18" charset="0"/>
                </a:rPr>
                <a:t>Jepang</a:t>
              </a:r>
              <a:endParaRPr lang="ja-JP" altLang="en-US" sz="1200" b="1" dirty="0">
                <a:latin typeface="+mj-lt"/>
                <a:cs typeface="Times New Roman" pitchFamily="18" charset="0"/>
              </a:endParaRPr>
            </a:p>
          </p:txBody>
        </p:sp>
      </p:grpSp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773238" y="684214"/>
            <a:ext cx="5256212" cy="935037"/>
          </a:xfrm>
        </p:spPr>
        <p:txBody>
          <a:bodyPr/>
          <a:lstStyle/>
          <a:p>
            <a:pPr eaLnBrk="1" hangingPunct="1"/>
            <a:r>
              <a:rPr lang="en-US" altLang="ja-JP" sz="2000" b="1" dirty="0" err="1">
                <a:latin typeface="Cambria" pitchFamily="18" charset="0"/>
                <a:ea typeface="HGSｺﾞｼｯｸM" pitchFamily="50" charset="-128"/>
              </a:rPr>
              <a:t>Kerjasama</a:t>
            </a:r>
            <a:r>
              <a:rPr lang="en-US" altLang="ja-JP" sz="2000" b="1" dirty="0">
                <a:latin typeface="Cambria" pitchFamily="18" charset="0"/>
                <a:ea typeface="HGSｺﾞｼｯｸM" pitchFamily="50" charset="-128"/>
              </a:rPr>
              <a:t> Pendidikan Bersama </a:t>
            </a:r>
            <a:r>
              <a:rPr lang="en-US" altLang="ja-JP" sz="2000" b="1" dirty="0" err="1">
                <a:latin typeface="Cambria" pitchFamily="18" charset="0"/>
                <a:ea typeface="HGSｺﾞｼｯｸM" pitchFamily="50" charset="-128"/>
              </a:rPr>
              <a:t>Konsorsium</a:t>
            </a:r>
            <a:r>
              <a:rPr lang="en-US" altLang="ja-JP" sz="2000" b="1" dirty="0">
                <a:latin typeface="Cambria" pitchFamily="18" charset="0"/>
                <a:ea typeface="HGSｺﾞｼｯｸM" pitchFamily="50" charset="-128"/>
              </a:rPr>
              <a:t> SUIJI</a:t>
            </a:r>
            <a:br>
              <a:rPr lang="en-US" altLang="ja-JP" sz="2000" b="1" dirty="0">
                <a:latin typeface="HGSｺﾞｼｯｸM" pitchFamily="50" charset="-128"/>
                <a:ea typeface="HGSｺﾞｼｯｸM" pitchFamily="50" charset="-128"/>
              </a:rPr>
            </a:br>
            <a:r>
              <a:rPr lang="en-US" altLang="ja-JP" sz="2000" b="1" dirty="0">
                <a:latin typeface="Berlin Sans FB Demi" pitchFamily="34" charset="0"/>
                <a:ea typeface="HGS行書体" pitchFamily="66" charset="-128"/>
              </a:rPr>
              <a:t>Six-University Initiative Japan Indonesia</a:t>
            </a:r>
            <a:br>
              <a:rPr lang="en-US" altLang="ja-JP" sz="2000" b="1" dirty="0">
                <a:latin typeface="Berlin Sans FB Demi" pitchFamily="34" charset="0"/>
                <a:ea typeface="HGS行書体" pitchFamily="66" charset="-128"/>
              </a:rPr>
            </a:br>
            <a:r>
              <a:rPr lang="en-US" altLang="ja-JP" sz="2000" b="1" dirty="0">
                <a:latin typeface="Berlin Sans FB Demi" pitchFamily="34" charset="0"/>
                <a:ea typeface="HGS行書体" pitchFamily="66" charset="-128"/>
              </a:rPr>
              <a:t>Service Learning Program </a:t>
            </a:r>
            <a:br>
              <a:rPr lang="en-US" altLang="ja-JP" sz="2000" b="1" dirty="0">
                <a:latin typeface="Berlin Sans FB Demi" pitchFamily="34" charset="0"/>
                <a:ea typeface="HGS行書体" pitchFamily="66" charset="-128"/>
              </a:rPr>
            </a:br>
            <a:r>
              <a:rPr lang="en-US" altLang="ja-JP" sz="2000" b="1" dirty="0">
                <a:latin typeface="Berlin Sans FB Demi" pitchFamily="34" charset="0"/>
                <a:ea typeface="HGS行書体" pitchFamily="66" charset="-128"/>
              </a:rPr>
              <a:t>(SUIJI-SLP) 2018 di </a:t>
            </a:r>
            <a:r>
              <a:rPr lang="en-US" altLang="ja-JP" sz="2000" b="1" dirty="0" err="1">
                <a:latin typeface="Berlin Sans FB Demi" pitchFamily="34" charset="0"/>
                <a:ea typeface="HGS行書体" pitchFamily="66" charset="-128"/>
              </a:rPr>
              <a:t>Jepang</a:t>
            </a:r>
            <a:br>
              <a:rPr lang="ja-JP" altLang="ja-JP" sz="1800" dirty="0"/>
            </a:br>
            <a:endParaRPr lang="ja-JP" altLang="en-US" sz="1800" dirty="0"/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156528" y="2267965"/>
            <a:ext cx="3338512" cy="6840539"/>
          </a:xfrm>
        </p:spPr>
        <p:txBody>
          <a:bodyPr/>
          <a:lstStyle/>
          <a:p>
            <a:pPr algn="just" eaLnBrk="1" hangingPunct="1"/>
            <a:r>
              <a:rPr lang="en-US" altLang="ja-JP" sz="1200" b="1" u="sng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A. </a:t>
            </a:r>
            <a:r>
              <a:rPr lang="en-US" altLang="ja-JP" sz="1200" b="1" u="sng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Penjelasan</a:t>
            </a:r>
            <a:r>
              <a:rPr lang="en-US" altLang="ja-JP" sz="1200" b="1" u="sng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b="1" u="sng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Kegiatan</a:t>
            </a:r>
            <a:endParaRPr lang="en-US" altLang="ja-JP" sz="1200" b="1" u="sng" dirty="0">
              <a:solidFill>
                <a:schemeClr val="tx1"/>
              </a:solidFill>
              <a:ea typeface="HGS行書体" pitchFamily="66" charset="-128"/>
              <a:cs typeface="Times New Roman" pitchFamily="18" charset="0"/>
            </a:endParaRPr>
          </a:p>
          <a:p>
            <a:pPr algn="just" eaLnBrk="1" hangingPunct="1"/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    SUIJI-SLP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adalah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program yang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diselenggarakan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atas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kerjasama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enam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univeritas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Jepang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Indonesia yang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tergabung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dalam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konsorsium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SUIJI (Ehime University, Kochi University, Kagawa University,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Institut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Pertanian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Bogor,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Universitas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Gadjah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Mada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Universitas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Hasanuddin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).  </a:t>
            </a:r>
            <a:endParaRPr lang="ja-JP" altLang="ja-JP" sz="1200" dirty="0">
              <a:solidFill>
                <a:schemeClr val="tx1"/>
              </a:solidFill>
              <a:ea typeface="HGS行書体" pitchFamily="66" charset="-128"/>
              <a:cs typeface="Times New Roman" pitchFamily="18" charset="0"/>
            </a:endParaRPr>
          </a:p>
          <a:p>
            <a:pPr algn="just" eaLnBrk="1" hangingPunct="1"/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   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Peserta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kegiatan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adalah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mahasiswa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dari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masing-masing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universitas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tersebut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akan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tinggal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bersama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baik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di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daerah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perdesaan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daerah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Shikoku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Jepang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maupun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di Indonesia. Para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mahasiswa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akan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melihat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langsung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masalah-masalah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aktual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yang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terjadi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di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daerah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tersebut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,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kemudian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menggali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kemampuan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potensi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diri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yang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dimilikinya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saling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bekerjasama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untuk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mengkaji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,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menganalisis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serta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mencoba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memberikan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alternatif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pemecahan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masalah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yang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ada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di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daerah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perdesaan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tersebut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. </a:t>
            </a:r>
            <a:endParaRPr lang="ja-JP" altLang="ja-JP" sz="1200" dirty="0">
              <a:solidFill>
                <a:schemeClr val="tx1"/>
              </a:solidFill>
              <a:ea typeface="HGS行書体" pitchFamily="66" charset="-128"/>
              <a:cs typeface="Times New Roman" pitchFamily="18" charset="0"/>
            </a:endParaRPr>
          </a:p>
          <a:p>
            <a:pPr algn="just" eaLnBrk="1" hangingPunct="1"/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    Dari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pengalaman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yang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didapatkan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selama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mengikuti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kegiatan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ini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,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mahasiswa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diharapkan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dapat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belajar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sebagai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calon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pemimpin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yang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berjiwa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pelayan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berwawasan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global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yaitu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menjadi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anak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bangsa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yang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dapat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selalu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berkonstribusi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nyata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kepada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masyarakat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sekitarnya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dengan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berwawasan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 international di masa </a:t>
            </a:r>
            <a:r>
              <a:rPr lang="en-US" altLang="ja-JP" sz="1200" dirty="0" err="1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depan</a:t>
            </a:r>
            <a:r>
              <a:rPr lang="en-US" altLang="ja-JP" sz="1200" dirty="0">
                <a:solidFill>
                  <a:schemeClr val="tx1"/>
                </a:solidFill>
                <a:ea typeface="HGS行書体" pitchFamily="66" charset="-128"/>
                <a:cs typeface="Times New Roman" pitchFamily="18" charset="0"/>
              </a:rPr>
              <a:t>.</a:t>
            </a:r>
          </a:p>
        </p:txBody>
      </p:sp>
      <p:pic>
        <p:nvPicPr>
          <p:cNvPr id="2053" name="図 7" descr="suiji_rogo_CS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50825"/>
            <a:ext cx="1573212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591255" y="1960473"/>
            <a:ext cx="169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+mj-lt"/>
                <a:cs typeface="Arial" panose="020B0604020202020204" pitchFamily="34" charset="0"/>
              </a:rPr>
              <a:t>General Information</a:t>
            </a:r>
            <a:endParaRPr kumimoji="1" lang="ja-JP" altLang="en-US" sz="1400" b="1" dirty="0"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366714" y="1927420"/>
            <a:ext cx="63026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図 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98" b="17795"/>
          <a:stretch/>
        </p:blipFill>
        <p:spPr bwMode="auto">
          <a:xfrm>
            <a:off x="264818" y="7216820"/>
            <a:ext cx="3598000" cy="1188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3539209" y="2471290"/>
            <a:ext cx="30771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Program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ini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melibatkan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staf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dosen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dan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tenaga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administrasi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, yang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memiliki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pengetahuan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,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kemampuan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dan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penguasaan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yang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baik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mengenai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Indonesia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dan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Jepang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dari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segi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bahasa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,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budaya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,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pendidikan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maupun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penelitian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,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untuk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mendukung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kelancaran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pengelolaan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kegiatan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,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sistem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kurikulum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,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administrasi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penerimaan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dan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pengiriman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mahasiswa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,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sistem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penilaian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dan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sertifikasi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serta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mendukung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proses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pembelajaran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 </a:t>
            </a:r>
            <a:r>
              <a:rPr lang="en-US" altLang="ja-JP" sz="1200" dirty="0" err="1">
                <a:latin typeface="+mn-lt"/>
                <a:ea typeface="HGS行書体" pitchFamily="66" charset="-128"/>
                <a:cs typeface="Times New Roman" pitchFamily="18" charset="0"/>
              </a:rPr>
              <a:t>mahasiswa</a:t>
            </a:r>
            <a:r>
              <a:rPr lang="en-US" altLang="ja-JP" sz="1200" dirty="0">
                <a:latin typeface="+mn-lt"/>
                <a:ea typeface="HGS行書体" pitchFamily="66" charset="-128"/>
                <a:cs typeface="Times New Roman" pitchFamily="18" charset="0"/>
              </a:rPr>
              <a:t>.  </a:t>
            </a:r>
            <a:endParaRPr lang="ja-JP" altLang="en-US" sz="1200" dirty="0">
              <a:latin typeface="+mn-lt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652" y="8687405"/>
            <a:ext cx="983968" cy="233194"/>
          </a:xfrm>
          <a:prstGeom prst="rect">
            <a:avLst/>
          </a:prstGeom>
        </p:spPr>
      </p:pic>
      <p:pic>
        <p:nvPicPr>
          <p:cNvPr id="56" name="コンテンツ プレースホルダー 3"/>
          <p:cNvPicPr>
            <a:picLocks noGrp="1"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047" y="8552318"/>
            <a:ext cx="347449" cy="432608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68" y="8574512"/>
            <a:ext cx="438584" cy="434008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235" y="8574512"/>
            <a:ext cx="995044" cy="411073"/>
          </a:xfrm>
          <a:prstGeom prst="rect">
            <a:avLst/>
          </a:prstGeom>
        </p:spPr>
      </p:pic>
      <p:sp>
        <p:nvSpPr>
          <p:cNvPr id="59" name="テキスト ボックス 15"/>
          <p:cNvSpPr txBox="1"/>
          <p:nvPr/>
        </p:nvSpPr>
        <p:spPr>
          <a:xfrm>
            <a:off x="4999613" y="8532440"/>
            <a:ext cx="796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/>
              <a:t>Bogor Agricultural University</a:t>
            </a:r>
            <a:endParaRPr kumimoji="1" lang="ja-JP" altLang="en-US" sz="800" dirty="0"/>
          </a:p>
        </p:txBody>
      </p:sp>
      <p:sp>
        <p:nvSpPr>
          <p:cNvPr id="60" name="テキスト ボックス 31"/>
          <p:cNvSpPr txBox="1"/>
          <p:nvPr/>
        </p:nvSpPr>
        <p:spPr>
          <a:xfrm>
            <a:off x="6014787" y="8609007"/>
            <a:ext cx="897719" cy="372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Universitas</a:t>
            </a:r>
            <a:r>
              <a:rPr kumimoji="1" lang="en-US" altLang="ja-JP" sz="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kumimoji="1" lang="en-US" altLang="ja-JP" sz="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Hasanuddin</a:t>
            </a:r>
            <a:endParaRPr kumimoji="1" lang="ja-JP" altLang="en-US" sz="800" dirty="0"/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628" y="8652426"/>
            <a:ext cx="1127599" cy="290993"/>
          </a:xfrm>
          <a:prstGeom prst="rect">
            <a:avLst/>
          </a:prstGeom>
        </p:spPr>
      </p:pic>
      <p:grpSp>
        <p:nvGrpSpPr>
          <p:cNvPr id="62" name="グループ化 61"/>
          <p:cNvGrpSpPr>
            <a:grpSpLocks noChangeAspect="1"/>
          </p:cNvGrpSpPr>
          <p:nvPr/>
        </p:nvGrpSpPr>
        <p:grpSpPr>
          <a:xfrm>
            <a:off x="248954" y="8644102"/>
            <a:ext cx="993371" cy="322321"/>
            <a:chOff x="1018321" y="6183339"/>
            <a:chExt cx="1176983" cy="381898"/>
          </a:xfrm>
        </p:grpSpPr>
        <p:pic>
          <p:nvPicPr>
            <p:cNvPr id="63" name="Picture 6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321" y="6183339"/>
              <a:ext cx="392128" cy="381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2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3135" y="6258437"/>
              <a:ext cx="712169" cy="279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5" name="直線矢印コネクタ 14"/>
          <p:cNvCxnSpPr>
            <a:cxnSpLocks/>
          </p:cNvCxnSpPr>
          <p:nvPr/>
        </p:nvCxnSpPr>
        <p:spPr>
          <a:xfrm>
            <a:off x="4408093" y="6333702"/>
            <a:ext cx="499645" cy="525487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57141" y="251520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1" hangingPunct="1"/>
            <a:r>
              <a:rPr lang="en-US" altLang="ja-JP" sz="1200" b="1" u="sng" dirty="0">
                <a:ea typeface="HGS行書体" pitchFamily="66" charset="-128"/>
                <a:cs typeface="Times New Roman" pitchFamily="18" charset="0"/>
              </a:rPr>
              <a:t>B. Schedule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32656" y="6804248"/>
            <a:ext cx="62682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+mj-lt"/>
              </a:rPr>
              <a:t> </a:t>
            </a:r>
            <a:endParaRPr lang="ja-JP" altLang="ja-JP" sz="1200" dirty="0">
              <a:latin typeface="+mj-lt"/>
            </a:endParaRPr>
          </a:p>
          <a:p>
            <a:r>
              <a:rPr lang="en-US" altLang="ja-JP" sz="1200" b="1" u="sng" dirty="0">
                <a:latin typeface="+mj-lt"/>
              </a:rPr>
              <a:t>C. </a:t>
            </a:r>
            <a:r>
              <a:rPr lang="en-US" altLang="ja-JP" sz="1200" b="1" u="sng" dirty="0" err="1">
                <a:latin typeface="+mj-lt"/>
              </a:rPr>
              <a:t>Tempat</a:t>
            </a:r>
            <a:r>
              <a:rPr lang="en-US" altLang="ja-JP" sz="1200" b="1" u="sng" dirty="0">
                <a:latin typeface="+mj-lt"/>
              </a:rPr>
              <a:t> </a:t>
            </a:r>
            <a:r>
              <a:rPr lang="en-US" altLang="ja-JP" sz="1200" b="1" u="sng" dirty="0" err="1">
                <a:latin typeface="+mj-lt"/>
              </a:rPr>
              <a:t>Pelaksanaan</a:t>
            </a:r>
            <a:r>
              <a:rPr lang="en-US" altLang="ja-JP" sz="1200" b="1" u="sng" dirty="0">
                <a:latin typeface="+mj-lt"/>
              </a:rPr>
              <a:t> </a:t>
            </a:r>
            <a:r>
              <a:rPr lang="en-US" altLang="ja-JP" sz="1200" b="1" u="sng" dirty="0" err="1">
                <a:latin typeface="+mj-lt"/>
              </a:rPr>
              <a:t>dan</a:t>
            </a:r>
            <a:r>
              <a:rPr lang="en-US" altLang="ja-JP" sz="1200" b="1" u="sng" dirty="0">
                <a:latin typeface="+mj-lt"/>
              </a:rPr>
              <a:t> </a:t>
            </a:r>
            <a:r>
              <a:rPr lang="en-US" altLang="ja-JP" sz="1200" b="1" u="sng" dirty="0" err="1">
                <a:latin typeface="+mj-lt"/>
              </a:rPr>
              <a:t>Tema</a:t>
            </a:r>
            <a:r>
              <a:rPr lang="en-US" altLang="ja-JP" sz="1200" b="1" u="sng" dirty="0">
                <a:latin typeface="+mj-lt"/>
              </a:rPr>
              <a:t> </a:t>
            </a:r>
            <a:r>
              <a:rPr lang="en-US" altLang="ja-JP" sz="1200" b="1" u="sng" dirty="0" err="1">
                <a:latin typeface="+mj-lt"/>
              </a:rPr>
              <a:t>Kegiatan</a:t>
            </a:r>
            <a:r>
              <a:rPr lang="en-US" altLang="ja-JP" sz="1200" b="1" u="sng" dirty="0">
                <a:latin typeface="+mj-lt"/>
              </a:rPr>
              <a:t> </a:t>
            </a:r>
            <a:endParaRPr lang="ja-JP" altLang="ja-JP" sz="1200" u="sng" dirty="0">
              <a:latin typeface="+mj-lt"/>
            </a:endParaRPr>
          </a:p>
          <a:p>
            <a:pPr marL="174625" indent="-174625">
              <a:buFont typeface="+mj-lt"/>
              <a:buAutoNum type="arabicPeriod"/>
            </a:pPr>
            <a:r>
              <a:rPr lang="en-US" altLang="ja-JP" sz="1200" dirty="0" err="1">
                <a:latin typeface="+mj-lt"/>
              </a:rPr>
              <a:t>Ainan</a:t>
            </a:r>
            <a:r>
              <a:rPr lang="en-US" altLang="ja-JP" sz="1200" dirty="0">
                <a:latin typeface="+mj-lt"/>
              </a:rPr>
              <a:t>, Ehime Pref. : “Exploring </a:t>
            </a:r>
            <a:r>
              <a:rPr lang="en-US" altLang="ja-JP" sz="1200" dirty="0" err="1">
                <a:latin typeface="+mj-lt"/>
              </a:rPr>
              <a:t>Futurability</a:t>
            </a:r>
            <a:r>
              <a:rPr lang="en-US" altLang="ja-JP" sz="1200" dirty="0">
                <a:latin typeface="+mj-lt"/>
              </a:rPr>
              <a:t> at a depopulating rural community”</a:t>
            </a:r>
            <a:endParaRPr lang="ja-JP" altLang="ja-JP" sz="1200" dirty="0">
              <a:latin typeface="+mj-lt"/>
            </a:endParaRPr>
          </a:p>
          <a:p>
            <a:pPr marL="174625" indent="-174625">
              <a:buFont typeface="+mj-lt"/>
              <a:buAutoNum type="arabicPeriod"/>
            </a:pPr>
            <a:r>
              <a:rPr lang="en-US" altLang="ja-JP" sz="1200" dirty="0" err="1">
                <a:latin typeface="+mj-lt"/>
              </a:rPr>
              <a:t>Komobuchi</a:t>
            </a:r>
            <a:r>
              <a:rPr lang="en-US" altLang="ja-JP" sz="1200" dirty="0">
                <a:latin typeface="+mj-lt"/>
              </a:rPr>
              <a:t>, Ehime Pref. : “Exploring </a:t>
            </a:r>
            <a:r>
              <a:rPr lang="en-US" altLang="ja-JP" sz="1200" dirty="0" err="1">
                <a:latin typeface="+mj-lt"/>
              </a:rPr>
              <a:t>Futurability</a:t>
            </a:r>
            <a:r>
              <a:rPr lang="en-US" altLang="ja-JP" sz="1200" dirty="0">
                <a:latin typeface="+mj-lt"/>
              </a:rPr>
              <a:t> of </a:t>
            </a:r>
            <a:r>
              <a:rPr lang="en-US" altLang="ja-JP" sz="1200" dirty="0" err="1">
                <a:latin typeface="+mj-lt"/>
              </a:rPr>
              <a:t>Komobuchi</a:t>
            </a:r>
            <a:r>
              <a:rPr lang="en-US" altLang="ja-JP" sz="1200" dirty="0">
                <a:latin typeface="+mj-lt"/>
              </a:rPr>
              <a:t> through Fishery and Eco-tourism” </a:t>
            </a:r>
            <a:endParaRPr lang="ja-JP" altLang="ja-JP" sz="1200" dirty="0">
              <a:latin typeface="+mj-lt"/>
            </a:endParaRPr>
          </a:p>
          <a:p>
            <a:pPr marL="174625" indent="-174625">
              <a:buFont typeface="+mj-lt"/>
              <a:buAutoNum type="arabicPeriod"/>
            </a:pPr>
            <a:r>
              <a:rPr lang="en-US" altLang="ja-JP" sz="1200" dirty="0" err="1">
                <a:latin typeface="+mj-lt"/>
              </a:rPr>
              <a:t>Akehama</a:t>
            </a:r>
            <a:r>
              <a:rPr lang="en-US" altLang="ja-JP" sz="1200" dirty="0">
                <a:latin typeface="+mj-lt"/>
              </a:rPr>
              <a:t>, Ehime Pref.: “</a:t>
            </a:r>
            <a:r>
              <a:rPr lang="en-US" altLang="ja-JP" sz="1200" dirty="0">
                <a:solidFill>
                  <a:srgbClr val="000000"/>
                </a:solidFill>
                <a:latin typeface="+mj-lt"/>
              </a:rPr>
              <a:t>Collaborating with local people in citrus, fishery, and pearl community</a:t>
            </a:r>
            <a:r>
              <a:rPr lang="en-US" altLang="ja-JP" sz="1200" dirty="0">
                <a:latin typeface="+mj-lt"/>
              </a:rPr>
              <a:t>” </a:t>
            </a:r>
            <a:endParaRPr lang="ja-JP" altLang="ja-JP" sz="1200" dirty="0">
              <a:latin typeface="+mj-lt"/>
            </a:endParaRPr>
          </a:p>
          <a:p>
            <a:pPr marL="174625" indent="-174625">
              <a:buFont typeface="+mj-lt"/>
              <a:buAutoNum type="arabicPeriod"/>
            </a:pPr>
            <a:r>
              <a:rPr lang="en-US" altLang="ja-JP" sz="1200" dirty="0" err="1">
                <a:latin typeface="+mj-lt"/>
              </a:rPr>
              <a:t>Takagawa</a:t>
            </a:r>
            <a:r>
              <a:rPr lang="en-US" altLang="ja-JP" sz="1200" dirty="0">
                <a:latin typeface="+mj-lt"/>
              </a:rPr>
              <a:t>, Ehime Pref.: “</a:t>
            </a:r>
            <a:r>
              <a:rPr lang="en-US" altLang="ja-JP" sz="1200" dirty="0">
                <a:solidFill>
                  <a:srgbClr val="000000"/>
                </a:solidFill>
                <a:latin typeface="+mj-lt"/>
              </a:rPr>
              <a:t>How can we invite new settlers from urban area to mountainous area?</a:t>
            </a:r>
            <a:r>
              <a:rPr lang="en-US" altLang="ja-JP" sz="1200" dirty="0">
                <a:latin typeface="+mj-lt"/>
              </a:rPr>
              <a:t>” </a:t>
            </a:r>
            <a:endParaRPr lang="ja-JP" altLang="ja-JP" sz="1200" dirty="0">
              <a:latin typeface="+mj-lt"/>
            </a:endParaRPr>
          </a:p>
          <a:p>
            <a:pPr marL="174625" indent="-174625">
              <a:buFont typeface="+mj-lt"/>
              <a:buAutoNum type="arabicPeriod"/>
            </a:pPr>
            <a:r>
              <a:rPr lang="en-US" altLang="ja-JP" sz="1200" dirty="0" err="1">
                <a:latin typeface="+mj-lt"/>
              </a:rPr>
              <a:t>Shodoshima</a:t>
            </a:r>
            <a:r>
              <a:rPr lang="en-US" altLang="ja-JP" sz="1200" dirty="0">
                <a:latin typeface="+mj-lt"/>
              </a:rPr>
              <a:t>, Kagawa Pref.: “Safe Food Production in Local Community” </a:t>
            </a:r>
            <a:endParaRPr lang="ja-JP" altLang="ja-JP" sz="1200" dirty="0">
              <a:latin typeface="+mj-lt"/>
            </a:endParaRPr>
          </a:p>
          <a:p>
            <a:pPr marL="174625" indent="-174625">
              <a:buFont typeface="+mj-lt"/>
              <a:buAutoNum type="arabicPeriod"/>
            </a:pPr>
            <a:r>
              <a:rPr lang="en-US" altLang="ja-JP" sz="1200" dirty="0" err="1">
                <a:latin typeface="+mj-lt"/>
              </a:rPr>
              <a:t>Muroto</a:t>
            </a:r>
            <a:r>
              <a:rPr lang="en-US" altLang="ja-JP" sz="1200" dirty="0">
                <a:latin typeface="+mj-lt"/>
              </a:rPr>
              <a:t>, Kochi Pref.: “</a:t>
            </a:r>
            <a:r>
              <a:rPr lang="en-US" altLang="ja-JP" sz="1200" dirty="0" err="1">
                <a:latin typeface="+mj-lt"/>
              </a:rPr>
              <a:t>Futurability</a:t>
            </a:r>
            <a:r>
              <a:rPr lang="en-US" altLang="ja-JP" sz="1200" dirty="0">
                <a:latin typeface="+mj-lt"/>
              </a:rPr>
              <a:t> through Geopark, Marine Resource and Forest Product” </a:t>
            </a:r>
            <a:endParaRPr lang="ja-JP" altLang="ja-JP" sz="1200" dirty="0">
              <a:latin typeface="+mj-lt"/>
            </a:endParaRPr>
          </a:p>
          <a:p>
            <a:pPr marL="174625" indent="-174625">
              <a:buFont typeface="+mj-lt"/>
              <a:buAutoNum type="arabicPeriod"/>
            </a:pPr>
            <a:r>
              <a:rPr lang="en-US" altLang="ja-JP" sz="1200" dirty="0">
                <a:latin typeface="+mj-lt"/>
              </a:rPr>
              <a:t>Yasuda, Kochi Pref.: “</a:t>
            </a:r>
            <a:r>
              <a:rPr lang="en-US" altLang="ja-JP" sz="1200" dirty="0" err="1">
                <a:latin typeface="+mj-lt"/>
              </a:rPr>
              <a:t>Futurability</a:t>
            </a:r>
            <a:r>
              <a:rPr lang="en-US" altLang="ja-JP" sz="1200" dirty="0">
                <a:latin typeface="+mj-lt"/>
              </a:rPr>
              <a:t> in the Mountain Village” </a:t>
            </a:r>
            <a:endParaRPr lang="ja-JP" altLang="ja-JP" sz="1200" dirty="0">
              <a:latin typeface="+mj-lt"/>
            </a:endParaRPr>
          </a:p>
          <a:p>
            <a:r>
              <a:rPr lang="en-US" altLang="ja-JP" sz="1200" b="1" dirty="0">
                <a:latin typeface="+mj-lt"/>
              </a:rPr>
              <a:t> </a:t>
            </a:r>
            <a:endParaRPr lang="ja-JP" altLang="ja-JP" sz="1200" dirty="0">
              <a:latin typeface="+mj-lt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E5AC0CBC-BE7D-4E21-AF1A-177F7D1E2A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011454"/>
              </p:ext>
            </p:extLst>
          </p:nvPr>
        </p:nvGraphicFramePr>
        <p:xfrm>
          <a:off x="332656" y="611560"/>
          <a:ext cx="6192689" cy="60597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6877">
                  <a:extLst>
                    <a:ext uri="{9D8B030D-6E8A-4147-A177-3AD203B41FA5}">
                      <a16:colId xmlns:a16="http://schemas.microsoft.com/office/drawing/2014/main" val="2333452869"/>
                    </a:ext>
                  </a:extLst>
                </a:gridCol>
                <a:gridCol w="893733">
                  <a:extLst>
                    <a:ext uri="{9D8B030D-6E8A-4147-A177-3AD203B41FA5}">
                      <a16:colId xmlns:a16="http://schemas.microsoft.com/office/drawing/2014/main" val="3896156548"/>
                    </a:ext>
                  </a:extLst>
                </a:gridCol>
                <a:gridCol w="388940">
                  <a:extLst>
                    <a:ext uri="{9D8B030D-6E8A-4147-A177-3AD203B41FA5}">
                      <a16:colId xmlns:a16="http://schemas.microsoft.com/office/drawing/2014/main" val="2790177427"/>
                    </a:ext>
                  </a:extLst>
                </a:gridCol>
                <a:gridCol w="3045314">
                  <a:extLst>
                    <a:ext uri="{9D8B030D-6E8A-4147-A177-3AD203B41FA5}">
                      <a16:colId xmlns:a16="http://schemas.microsoft.com/office/drawing/2014/main" val="2295463891"/>
                    </a:ext>
                  </a:extLst>
                </a:gridCol>
                <a:gridCol w="1577825">
                  <a:extLst>
                    <a:ext uri="{9D8B030D-6E8A-4147-A177-3AD203B41FA5}">
                      <a16:colId xmlns:a16="http://schemas.microsoft.com/office/drawing/2014/main" val="2232729465"/>
                    </a:ext>
                  </a:extLst>
                </a:gridCol>
              </a:tblGrid>
              <a:tr h="40666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Date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Day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What to do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Place to stay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425361"/>
                  </a:ext>
                </a:extLst>
              </a:tr>
              <a:tr h="3287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</a:rPr>
                        <a:t>1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15-Aug-2018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Wed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【indonesian students】</a:t>
                      </a:r>
                      <a:br>
                        <a:rPr lang="id-ID" sz="900" u="none" strike="noStrike" dirty="0">
                          <a:effectLst/>
                        </a:rPr>
                      </a:br>
                      <a:r>
                        <a:rPr lang="id-ID" sz="900" u="none" strike="noStrike" dirty="0">
                          <a:effectLst/>
                        </a:rPr>
                        <a:t>Leave Jakarta for Japan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102395262"/>
                  </a:ext>
                </a:extLst>
              </a:tr>
              <a:tr h="4819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2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16-Aug-2018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Thu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900" u="none" strike="noStrike" dirty="0">
                          <a:effectLst/>
                        </a:rPr>
                        <a:t>【Indonesian students】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Arrived in Matsuyama/Takamatsu/Kochi by time determined by each host university 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host university 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1269606015"/>
                  </a:ext>
                </a:extLst>
              </a:tr>
              <a:tr h="31629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</a:rPr>
                        <a:t>3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17-Aug-2018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Fri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Orientation at each university. 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host University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1864968232"/>
                  </a:ext>
                </a:extLst>
              </a:tr>
              <a:tr h="31629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</a:rPr>
                        <a:t>4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18-Aug-2018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Sat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900" u="none" strike="noStrike" dirty="0">
                          <a:effectLst/>
                        </a:rPr>
                        <a:t>Orientation at each university. (or move to each site)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900" u="none" strike="noStrike" dirty="0">
                          <a:effectLst/>
                        </a:rPr>
                        <a:t>Each host University (or each site)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1580739553"/>
                  </a:ext>
                </a:extLst>
              </a:tr>
              <a:tr h="2635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5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19-Aug-2018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Sun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900" u="none" strike="noStrike" dirty="0">
                          <a:effectLst/>
                        </a:rPr>
                        <a:t>Move to each site. Activities in each site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site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1481625299"/>
                  </a:ext>
                </a:extLst>
              </a:tr>
              <a:tr h="22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6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20-Aug-2018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Mon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 rowSpan="8"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Activities in each site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site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3184911703"/>
                  </a:ext>
                </a:extLst>
              </a:tr>
              <a:tr h="22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</a:rPr>
                        <a:t>7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21-Aug-2018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Tue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site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950353297"/>
                  </a:ext>
                </a:extLst>
              </a:tr>
              <a:tr h="22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</a:rPr>
                        <a:t>8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22-Aug-2018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Wed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site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3977883100"/>
                  </a:ext>
                </a:extLst>
              </a:tr>
              <a:tr h="22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9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23-Aug-2018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Thu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site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3938026516"/>
                  </a:ext>
                </a:extLst>
              </a:tr>
              <a:tr h="22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</a:rPr>
                        <a:t>10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24-Aug-2018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Fri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site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1882717805"/>
                  </a:ext>
                </a:extLst>
              </a:tr>
              <a:tr h="22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11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25-Aug-2018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Sat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site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2711890961"/>
                  </a:ext>
                </a:extLst>
              </a:tr>
              <a:tr h="22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</a:rPr>
                        <a:t>12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26-Aug-2018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Sun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site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56574734"/>
                  </a:ext>
                </a:extLst>
              </a:tr>
              <a:tr h="2259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13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27-Aug-2018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Mon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site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1227456346"/>
                  </a:ext>
                </a:extLst>
              </a:tr>
              <a:tr h="2861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14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28-Aug-2018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Tue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900" u="none" strike="noStrike" dirty="0">
                          <a:effectLst/>
                        </a:rPr>
                        <a:t>Activities in </a:t>
                      </a:r>
                      <a:r>
                        <a:rPr lang="en-US" sz="900" u="none" strike="noStrike" dirty="0" err="1">
                          <a:effectLst/>
                        </a:rPr>
                        <a:t>eachi</a:t>
                      </a:r>
                      <a:r>
                        <a:rPr lang="en-US" sz="900" u="none" strike="noStrike" dirty="0">
                          <a:effectLst/>
                        </a:rPr>
                        <a:t> site (or move to host university).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900" u="none" strike="noStrike" dirty="0">
                          <a:effectLst/>
                        </a:rPr>
                        <a:t>Each site (or host university)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2810146423"/>
                  </a:ext>
                </a:extLst>
              </a:tr>
              <a:tr h="2786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15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29-Aug-2018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Wed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900" u="none" strike="noStrike" dirty="0">
                          <a:effectLst/>
                        </a:rPr>
                        <a:t>Leave each site and go to each University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host University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3747656343"/>
                  </a:ext>
                </a:extLst>
              </a:tr>
              <a:tr h="2861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16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30-Aug-2018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Thu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Activities in each University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host University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3818612883"/>
                  </a:ext>
                </a:extLst>
              </a:tr>
              <a:tr h="2861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17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31-Aug-2018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Fri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Activities in each University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Each host University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1371733927"/>
                  </a:ext>
                </a:extLst>
              </a:tr>
              <a:tr h="2861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18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1-Sep-2018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Sat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Move to Ozu, Ehime.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900" u="none" strike="noStrike" dirty="0">
                          <a:effectLst/>
                        </a:rPr>
                        <a:t>National </a:t>
                      </a:r>
                      <a:r>
                        <a:rPr lang="en-US" sz="900" u="none" strike="noStrike" dirty="0" err="1">
                          <a:effectLst/>
                        </a:rPr>
                        <a:t>Ozu</a:t>
                      </a:r>
                      <a:r>
                        <a:rPr lang="en-US" sz="900" u="none" strike="noStrike" dirty="0">
                          <a:effectLst/>
                        </a:rPr>
                        <a:t> Youth Friendship Center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786914718"/>
                  </a:ext>
                </a:extLst>
              </a:tr>
              <a:tr h="2861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19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2-Sep-2018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Sun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id-ID" sz="900" u="none" strike="noStrike" dirty="0">
                          <a:effectLst/>
                        </a:rPr>
                        <a:t>Final presentation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900" u="none" strike="noStrike" dirty="0">
                          <a:effectLst/>
                        </a:rPr>
                        <a:t>National </a:t>
                      </a:r>
                      <a:r>
                        <a:rPr lang="en-US" sz="900" u="none" strike="noStrike" dirty="0" err="1">
                          <a:effectLst/>
                        </a:rPr>
                        <a:t>Ozu</a:t>
                      </a:r>
                      <a:r>
                        <a:rPr lang="en-US" sz="900" u="none" strike="noStrike" dirty="0">
                          <a:effectLst/>
                        </a:rPr>
                        <a:t> Youth Friendship Center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3166912250"/>
                  </a:ext>
                </a:extLst>
              </a:tr>
              <a:tr h="4292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</a:rPr>
                        <a:t>20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 dirty="0">
                          <a:effectLst/>
                        </a:rPr>
                        <a:t>3-Sep-2018</a:t>
                      </a:r>
                      <a:endParaRPr lang="id-ID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900" u="none" strike="noStrike">
                          <a:effectLst/>
                        </a:rPr>
                        <a:t>Mon</a:t>
                      </a:r>
                      <a:endParaRPr lang="id-ID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en-US" sz="900" u="none" strike="noStrike" dirty="0">
                          <a:effectLst/>
                        </a:rPr>
                        <a:t>AM: wrap-up / reflection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PM: Move to Kansai airport (by chartered bus).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486" marR="7486" marT="7486" marB="0" anchor="ctr"/>
                </a:tc>
                <a:extLst>
                  <a:ext uri="{0D108BD9-81ED-4DB2-BD59-A6C34878D82A}">
                    <a16:rowId xmlns:a16="http://schemas.microsoft.com/office/drawing/2014/main" val="3493251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6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60648" y="251520"/>
            <a:ext cx="63367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200" b="1" u="sng" dirty="0">
                <a:latin typeface="+mn-lt"/>
              </a:rPr>
              <a:t>D. </a:t>
            </a:r>
            <a:r>
              <a:rPr lang="en-US" altLang="ja-JP" sz="1200" b="1" u="sng" dirty="0" err="1">
                <a:latin typeface="+mn-lt"/>
              </a:rPr>
              <a:t>Persyaratan</a:t>
            </a:r>
            <a:r>
              <a:rPr lang="en-US" altLang="ja-JP" sz="1200" b="1" u="sng" dirty="0">
                <a:latin typeface="+mn-lt"/>
              </a:rPr>
              <a:t> </a:t>
            </a:r>
            <a:r>
              <a:rPr lang="en-US" altLang="ja-JP" sz="1200" b="1" u="sng" dirty="0" err="1">
                <a:latin typeface="+mn-lt"/>
              </a:rPr>
              <a:t>Utama</a:t>
            </a:r>
            <a:r>
              <a:rPr lang="en-US" altLang="ja-JP" sz="1200" b="1" u="sng" dirty="0">
                <a:latin typeface="+mn-lt"/>
              </a:rPr>
              <a:t> </a:t>
            </a:r>
            <a:endParaRPr lang="ja-JP" altLang="ja-JP" sz="1200" u="sng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Memiliki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sertifikat</a:t>
            </a:r>
            <a:r>
              <a:rPr lang="en-US" altLang="ja-JP" sz="1200" dirty="0">
                <a:latin typeface="+mn-lt"/>
              </a:rPr>
              <a:t> TOEFL </a:t>
            </a:r>
            <a:r>
              <a:rPr lang="en-US" altLang="ja-JP" sz="1200" dirty="0" err="1">
                <a:latin typeface="+mn-lt"/>
              </a:rPr>
              <a:t>dengan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skor</a:t>
            </a:r>
            <a:r>
              <a:rPr lang="en-US" altLang="ja-JP" sz="1200" dirty="0">
                <a:latin typeface="+mn-lt"/>
              </a:rPr>
              <a:t> minimum 450. </a:t>
            </a:r>
            <a:endParaRPr lang="ja-JP" altLang="ja-JP" sz="1200" dirty="0">
              <a:latin typeface="+mn-lt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Memiliki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nilai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transkrip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satu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tahun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terakhir</a:t>
            </a:r>
            <a:r>
              <a:rPr lang="en-US" altLang="ja-JP" sz="1200" dirty="0">
                <a:latin typeface="+mn-lt"/>
              </a:rPr>
              <a:t> yang </a:t>
            </a:r>
            <a:r>
              <a:rPr lang="en-US" altLang="ja-JP" sz="1200" dirty="0" err="1">
                <a:latin typeface="+mn-lt"/>
              </a:rPr>
              <a:t>memenuhi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standar</a:t>
            </a:r>
            <a:r>
              <a:rPr lang="en-US" altLang="ja-JP" sz="1200" dirty="0">
                <a:latin typeface="+mn-lt"/>
              </a:rPr>
              <a:t> SUIJI-GPA </a:t>
            </a:r>
            <a:r>
              <a:rPr lang="en-US" altLang="ja-JP" sz="1200" dirty="0" err="1">
                <a:latin typeface="+mn-lt"/>
              </a:rPr>
              <a:t>yaitu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diatas</a:t>
            </a:r>
            <a:r>
              <a:rPr lang="en-US" altLang="ja-JP" sz="1200" dirty="0">
                <a:latin typeface="+mn-lt"/>
              </a:rPr>
              <a:t> 2.3 (</a:t>
            </a:r>
            <a:r>
              <a:rPr lang="en-US" altLang="ja-JP" sz="1200" dirty="0" err="1">
                <a:latin typeface="+mn-lt"/>
              </a:rPr>
              <a:t>cara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perhitungan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lihat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lampiran</a:t>
            </a:r>
            <a:r>
              <a:rPr lang="en-US" altLang="ja-JP" sz="1200" dirty="0">
                <a:latin typeface="+mn-lt"/>
              </a:rPr>
              <a:t> 1). </a:t>
            </a:r>
            <a:r>
              <a:rPr lang="en-US" altLang="ja-JP" sz="1200" b="1" i="1" dirty="0" err="1">
                <a:latin typeface="+mn-lt"/>
              </a:rPr>
              <a:t>Perhatian</a:t>
            </a:r>
            <a:r>
              <a:rPr lang="en-US" altLang="ja-JP" sz="1200" b="1" i="1" dirty="0">
                <a:latin typeface="+mn-lt"/>
              </a:rPr>
              <a:t>: </a:t>
            </a:r>
            <a:r>
              <a:rPr lang="en-US" altLang="ja-JP" sz="1200" dirty="0">
                <a:latin typeface="+mn-lt"/>
              </a:rPr>
              <a:t>SUIJI-GPA </a:t>
            </a:r>
            <a:r>
              <a:rPr lang="en-US" altLang="ja-JP" sz="1200" dirty="0" err="1">
                <a:latin typeface="+mn-lt"/>
              </a:rPr>
              <a:t>tidak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sama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dengan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nilai</a:t>
            </a:r>
            <a:r>
              <a:rPr lang="en-US" altLang="ja-JP" sz="1200" dirty="0">
                <a:latin typeface="+mn-lt"/>
              </a:rPr>
              <a:t> IPK!!! </a:t>
            </a:r>
            <a:endParaRPr lang="ja-JP" altLang="ja-JP" sz="1200" dirty="0">
              <a:latin typeface="+mn-lt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Bersedia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mengikuti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semua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rangkaian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kegiatan</a:t>
            </a:r>
            <a:r>
              <a:rPr lang="en-US" altLang="ja-JP" sz="1200" dirty="0">
                <a:latin typeface="+mn-lt"/>
              </a:rPr>
              <a:t> yang </a:t>
            </a:r>
            <a:r>
              <a:rPr lang="en-US" altLang="ja-JP" sz="1200" dirty="0" err="1">
                <a:latin typeface="+mn-lt"/>
              </a:rPr>
              <a:t>telah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ditetapkan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tanpa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kecuali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wajib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membuat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laporan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akhir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kegiatan</a:t>
            </a:r>
            <a:r>
              <a:rPr lang="en-US" altLang="ja-JP" sz="1200" dirty="0">
                <a:latin typeface="+mn-lt"/>
              </a:rPr>
              <a:t> SUIJI-SLP. </a:t>
            </a:r>
            <a:endParaRPr lang="ja-JP" altLang="ja-JP" sz="1200" dirty="0">
              <a:latin typeface="+mn-lt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Bersedia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mengikuti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kegiatan</a:t>
            </a:r>
            <a:r>
              <a:rPr lang="en-US" altLang="ja-JP" sz="1200" dirty="0">
                <a:latin typeface="+mn-lt"/>
              </a:rPr>
              <a:t> SUIJI-SLP di Indonesia </a:t>
            </a:r>
            <a:r>
              <a:rPr lang="en-US" altLang="ja-JP" sz="1200" dirty="0" err="1">
                <a:latin typeface="+mn-lt"/>
              </a:rPr>
              <a:t>pada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bulan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Februari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sd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Maret</a:t>
            </a:r>
            <a:r>
              <a:rPr lang="en-US" altLang="ja-JP" sz="1200" dirty="0">
                <a:latin typeface="+mn-lt"/>
              </a:rPr>
              <a:t> 2018 </a:t>
            </a:r>
            <a:r>
              <a:rPr lang="en-US" altLang="ja-JP" sz="1200" dirty="0" err="1">
                <a:latin typeface="+mn-lt"/>
              </a:rPr>
              <a:t>mendatang</a:t>
            </a:r>
            <a:r>
              <a:rPr lang="en-US" altLang="ja-JP" sz="1200" dirty="0">
                <a:latin typeface="+mn-lt"/>
              </a:rPr>
              <a:t>. </a:t>
            </a:r>
            <a:endParaRPr lang="ja-JP" altLang="ja-JP" sz="1200" dirty="0">
              <a:latin typeface="+mn-lt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Memiliki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riwayat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kesehatan</a:t>
            </a:r>
            <a:r>
              <a:rPr lang="en-US" altLang="ja-JP" sz="1200" dirty="0">
                <a:latin typeface="+mn-lt"/>
              </a:rPr>
              <a:t> yang </a:t>
            </a:r>
            <a:r>
              <a:rPr lang="en-US" altLang="ja-JP" sz="1200" dirty="0" err="1">
                <a:latin typeface="+mn-lt"/>
              </a:rPr>
              <a:t>baik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dengan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menunjukkan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surat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keterangan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dari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dokter</a:t>
            </a:r>
            <a:r>
              <a:rPr lang="en-US" altLang="ja-JP" sz="1200" dirty="0">
                <a:latin typeface="+mn-lt"/>
              </a:rPr>
              <a:t>. </a:t>
            </a:r>
            <a:endParaRPr lang="ja-JP" altLang="ja-JP" sz="1200" dirty="0">
              <a:latin typeface="+mn-lt"/>
            </a:endParaRPr>
          </a:p>
          <a:p>
            <a:pPr algn="just"/>
            <a:r>
              <a:rPr lang="en-US" altLang="ja-JP" sz="1200" b="1" dirty="0">
                <a:latin typeface="+mn-lt"/>
              </a:rPr>
              <a:t> </a:t>
            </a:r>
            <a:endParaRPr lang="ja-JP" altLang="ja-JP" sz="1200" dirty="0">
              <a:latin typeface="+mn-lt"/>
            </a:endParaRPr>
          </a:p>
          <a:p>
            <a:pPr algn="just"/>
            <a:r>
              <a:rPr lang="en-US" altLang="ja-JP" sz="1200" b="1" u="sng" dirty="0">
                <a:latin typeface="+mn-lt"/>
              </a:rPr>
              <a:t>E. </a:t>
            </a:r>
            <a:r>
              <a:rPr lang="en-US" altLang="ja-JP" sz="1200" b="1" u="sng" dirty="0" err="1">
                <a:latin typeface="+mn-lt"/>
              </a:rPr>
              <a:t>Biaya</a:t>
            </a:r>
            <a:r>
              <a:rPr lang="en-US" altLang="ja-JP" sz="1200" b="1" u="sng" dirty="0">
                <a:latin typeface="+mn-lt"/>
              </a:rPr>
              <a:t> dan </a:t>
            </a:r>
            <a:r>
              <a:rPr lang="en-US" altLang="ja-JP" sz="1200" b="1" u="sng" dirty="0" err="1">
                <a:latin typeface="+mn-lt"/>
              </a:rPr>
              <a:t>beasiswa</a:t>
            </a:r>
            <a:endParaRPr lang="en-US" altLang="ja-JP" sz="1200" b="1" u="sng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Peserta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wajib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menanggung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sendiri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biaya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seperti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tiket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pesawat</a:t>
            </a:r>
            <a:r>
              <a:rPr lang="en-US" altLang="ja-JP" sz="1200" dirty="0">
                <a:latin typeface="+mn-lt"/>
              </a:rPr>
              <a:t> Jakarta-</a:t>
            </a:r>
            <a:r>
              <a:rPr lang="en-US" altLang="ja-JP" sz="1200" dirty="0" err="1">
                <a:latin typeface="+mn-lt"/>
              </a:rPr>
              <a:t>Jepang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pulang-pergi</a:t>
            </a:r>
            <a:r>
              <a:rPr lang="en-US" altLang="ja-JP" sz="1200" dirty="0">
                <a:latin typeface="+mn-lt"/>
              </a:rPr>
              <a:t> , transport </a:t>
            </a:r>
            <a:r>
              <a:rPr lang="en-US" altLang="ja-JP" sz="1200" dirty="0" err="1">
                <a:latin typeface="+mn-lt"/>
              </a:rPr>
              <a:t>dalam</a:t>
            </a:r>
            <a:r>
              <a:rPr lang="en-US" altLang="ja-JP" sz="1200" dirty="0">
                <a:latin typeface="+mn-lt"/>
              </a:rPr>
              <a:t> negeri, transport </a:t>
            </a:r>
            <a:r>
              <a:rPr lang="en-US" altLang="ja-JP" sz="1200" dirty="0" err="1">
                <a:latin typeface="+mn-lt"/>
              </a:rPr>
              <a:t>dari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bandara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sampai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</a:t>
            </a:r>
            <a:r>
              <a:rPr lang="en-US" altLang="ja-JP" sz="1200" dirty="0">
                <a:latin typeface="+mn-lt"/>
              </a:rPr>
              <a:t> host university, </a:t>
            </a:r>
            <a:r>
              <a:rPr lang="en-US" altLang="ja-JP" sz="1200" dirty="0" err="1">
                <a:latin typeface="+mn-lt"/>
              </a:rPr>
              <a:t>pembuatan</a:t>
            </a:r>
            <a:r>
              <a:rPr lang="en-US" altLang="ja-JP" sz="1200" dirty="0">
                <a:latin typeface="+mn-lt"/>
              </a:rPr>
              <a:t> passport dan </a:t>
            </a:r>
            <a:r>
              <a:rPr lang="en-US" altLang="ja-JP" sz="1200" dirty="0" err="1">
                <a:latin typeface="+mn-lt"/>
              </a:rPr>
              <a:t>pengajuan</a:t>
            </a:r>
            <a:r>
              <a:rPr lang="en-US" altLang="ja-JP" sz="1200" dirty="0">
                <a:latin typeface="+mn-lt"/>
              </a:rPr>
              <a:t> VISA </a:t>
            </a:r>
            <a:r>
              <a:rPr lang="en-US" altLang="ja-JP" sz="1200" dirty="0" err="1">
                <a:latin typeface="+mn-lt"/>
              </a:rPr>
              <a:t>Jepang</a:t>
            </a:r>
            <a:r>
              <a:rPr lang="en-US" altLang="ja-JP" sz="1200" dirty="0">
                <a:latin typeface="+mn-lt"/>
              </a:rPr>
              <a:t>, dan </a:t>
            </a:r>
            <a:r>
              <a:rPr lang="en-US" altLang="ja-JP" sz="1200" dirty="0" err="1">
                <a:latin typeface="+mn-lt"/>
              </a:rPr>
              <a:t>kebutuhan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pribadi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selama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kegiatan</a:t>
            </a:r>
            <a:r>
              <a:rPr lang="en-US" altLang="ja-JP" sz="1200" dirty="0">
                <a:latin typeface="+mn-lt"/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Peserta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bisa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membayar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biaya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partisipasi</a:t>
            </a:r>
            <a:r>
              <a:rPr lang="en-US" altLang="ja-JP" sz="1200" dirty="0">
                <a:latin typeface="+mn-lt"/>
              </a:rPr>
              <a:t> program </a:t>
            </a:r>
            <a:r>
              <a:rPr lang="en-US" altLang="ja-JP" sz="1200" dirty="0" err="1">
                <a:latin typeface="+mn-lt"/>
              </a:rPr>
              <a:t>sebesar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sekitar</a:t>
            </a:r>
            <a:r>
              <a:rPr lang="en-US" altLang="ja-JP" sz="1200" dirty="0">
                <a:latin typeface="+mn-lt"/>
              </a:rPr>
              <a:t> \75,000-80,000, (</a:t>
            </a:r>
            <a:r>
              <a:rPr lang="en-US" altLang="ja-JP" sz="1200" dirty="0" err="1">
                <a:latin typeface="+mn-lt"/>
              </a:rPr>
              <a:t>termasuk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biaya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akomodasi</a:t>
            </a:r>
            <a:r>
              <a:rPr lang="en-US" altLang="ja-JP" sz="1200" dirty="0">
                <a:latin typeface="+mn-lt"/>
              </a:rPr>
              <a:t>, </a:t>
            </a:r>
            <a:r>
              <a:rPr lang="en-US" altLang="ja-JP" sz="1200" dirty="0" err="1">
                <a:latin typeface="+mn-lt"/>
              </a:rPr>
              <a:t>makan</a:t>
            </a:r>
            <a:r>
              <a:rPr lang="en-US" altLang="ja-JP" sz="1200" dirty="0">
                <a:latin typeface="+mn-lt"/>
              </a:rPr>
              <a:t>, dan transport </a:t>
            </a:r>
            <a:r>
              <a:rPr lang="en-US" altLang="ja-JP" sz="1200" dirty="0" err="1">
                <a:latin typeface="+mn-lt"/>
              </a:rPr>
              <a:t>selama</a:t>
            </a:r>
            <a:r>
              <a:rPr lang="en-US" altLang="ja-JP" sz="1200" dirty="0">
                <a:latin typeface="+mn-lt"/>
              </a:rPr>
              <a:t> program, </a:t>
            </a:r>
            <a:r>
              <a:rPr lang="en-US" altLang="ja-JP" sz="1200" dirty="0" err="1">
                <a:latin typeface="+mn-lt"/>
              </a:rPr>
              <a:t>biaya</a:t>
            </a:r>
            <a:r>
              <a:rPr lang="en-US" altLang="ja-JP" sz="1200" dirty="0">
                <a:latin typeface="+mn-lt"/>
              </a:rPr>
              <a:t> transport </a:t>
            </a:r>
            <a:r>
              <a:rPr lang="en-US" altLang="ja-JP" sz="1200" dirty="0" err="1">
                <a:latin typeface="+mn-lt"/>
              </a:rPr>
              <a:t>dari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Ozu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</a:t>
            </a:r>
            <a:r>
              <a:rPr lang="en-US" altLang="ja-JP" sz="1200" dirty="0">
                <a:latin typeface="+mn-lt"/>
              </a:rPr>
              <a:t> Kansai airport, </a:t>
            </a:r>
            <a:r>
              <a:rPr lang="en-US" altLang="ja-JP" sz="1200" dirty="0" err="1">
                <a:latin typeface="+mn-lt"/>
              </a:rPr>
              <a:t>serta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biaya</a:t>
            </a:r>
            <a:r>
              <a:rPr lang="en-US" altLang="ja-JP" sz="1200" dirty="0">
                <a:latin typeface="+mn-lt"/>
              </a:rPr>
              <a:t> travel insurance </a:t>
            </a:r>
            <a:r>
              <a:rPr lang="en-US" altLang="ja-JP" sz="1200" dirty="0" err="1">
                <a:latin typeface="+mn-lt"/>
              </a:rPr>
              <a:t>berangkat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dari</a:t>
            </a:r>
            <a:r>
              <a:rPr lang="en-US" altLang="ja-JP" sz="1200" dirty="0">
                <a:latin typeface="+mn-lt"/>
              </a:rPr>
              <a:t> Jakarta </a:t>
            </a:r>
            <a:r>
              <a:rPr lang="en-US" altLang="ja-JP" sz="1200" dirty="0" err="1">
                <a:latin typeface="+mn-lt"/>
              </a:rPr>
              <a:t>sampai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kembali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lagi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ke</a:t>
            </a:r>
            <a:r>
              <a:rPr lang="en-US" altLang="ja-JP" sz="1200" dirty="0">
                <a:latin typeface="+mn-lt"/>
              </a:rPr>
              <a:t> Jakarta), </a:t>
            </a:r>
            <a:r>
              <a:rPr lang="en-US" altLang="ja-JP" sz="1200" dirty="0" err="1">
                <a:latin typeface="+mn-lt"/>
              </a:rPr>
              <a:t>ketika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tiba</a:t>
            </a:r>
            <a:r>
              <a:rPr lang="en-US" altLang="ja-JP" sz="1200" dirty="0">
                <a:latin typeface="+mn-lt"/>
              </a:rPr>
              <a:t> di </a:t>
            </a:r>
            <a:r>
              <a:rPr lang="en-US" altLang="ja-JP" sz="1200" dirty="0" err="1">
                <a:latin typeface="+mn-lt"/>
              </a:rPr>
              <a:t>masing-masing</a:t>
            </a:r>
            <a:r>
              <a:rPr lang="en-US" altLang="ja-JP" sz="1200" dirty="0">
                <a:latin typeface="+mn-lt"/>
              </a:rPr>
              <a:t> host university.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Untuk</a:t>
            </a:r>
            <a:r>
              <a:rPr lang="en-US" altLang="ja-JP" sz="1200" dirty="0">
                <a:latin typeface="+mn-lt"/>
              </a:rPr>
              <a:t> 28 </a:t>
            </a:r>
            <a:r>
              <a:rPr lang="en-US" altLang="ja-JP" sz="1200" dirty="0" err="1">
                <a:latin typeface="+mn-lt"/>
              </a:rPr>
              <a:t>peserta</a:t>
            </a:r>
            <a:r>
              <a:rPr lang="en-US" altLang="ja-JP" sz="1200" dirty="0">
                <a:latin typeface="+mn-lt"/>
              </a:rPr>
              <a:t> (9 </a:t>
            </a:r>
            <a:r>
              <a:rPr lang="en-US" altLang="ja-JP" sz="1200" dirty="0" err="1">
                <a:latin typeface="+mn-lt"/>
              </a:rPr>
              <a:t>untuk</a:t>
            </a:r>
            <a:r>
              <a:rPr lang="en-US" altLang="ja-JP" sz="1200" dirty="0">
                <a:latin typeface="+mn-lt"/>
              </a:rPr>
              <a:t> UGM, 9 </a:t>
            </a:r>
            <a:r>
              <a:rPr lang="en-US" altLang="ja-JP" sz="1200" dirty="0" err="1">
                <a:latin typeface="+mn-lt"/>
              </a:rPr>
              <a:t>untuk</a:t>
            </a:r>
            <a:r>
              <a:rPr lang="en-US" altLang="ja-JP" sz="1200" dirty="0">
                <a:latin typeface="+mn-lt"/>
              </a:rPr>
              <a:t> IPB, dan 10 </a:t>
            </a:r>
            <a:r>
              <a:rPr lang="en-US" altLang="ja-JP" sz="1200" dirty="0" err="1">
                <a:latin typeface="+mn-lt"/>
              </a:rPr>
              <a:t>untuk</a:t>
            </a:r>
            <a:r>
              <a:rPr lang="en-US" altLang="ja-JP" sz="1200" dirty="0">
                <a:latin typeface="+mn-lt"/>
              </a:rPr>
              <a:t> UNHAS) yang </a:t>
            </a:r>
            <a:r>
              <a:rPr lang="en-US" altLang="ja-JP" sz="1200" dirty="0" err="1">
                <a:latin typeface="+mn-lt"/>
              </a:rPr>
              <a:t>memenuhi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persayaran</a:t>
            </a:r>
            <a:r>
              <a:rPr lang="en-US" altLang="ja-JP" sz="1200" dirty="0">
                <a:latin typeface="+mn-lt"/>
              </a:rPr>
              <a:t>, </a:t>
            </a:r>
            <a:r>
              <a:rPr lang="en-US" altLang="ja-JP" sz="1200" dirty="0" err="1">
                <a:latin typeface="+mn-lt"/>
              </a:rPr>
              <a:t>diberikan</a:t>
            </a:r>
            <a:r>
              <a:rPr lang="en-US" altLang="ja-JP" sz="1200" dirty="0">
                <a:latin typeface="+mn-lt"/>
              </a:rPr>
              <a:t> JASSO Scholarship (</a:t>
            </a:r>
            <a:r>
              <a:rPr lang="en-US" altLang="ja-JP" sz="1200" dirty="0" err="1">
                <a:latin typeface="+mn-lt"/>
              </a:rPr>
              <a:t>sebesar</a:t>
            </a:r>
            <a:r>
              <a:rPr lang="en-US" altLang="ja-JP" sz="1200" dirty="0">
                <a:latin typeface="+mn-lt"/>
              </a:rPr>
              <a:t> \80,000), </a:t>
            </a:r>
            <a:r>
              <a:rPr lang="en-US" altLang="ja-JP" sz="1200" dirty="0" err="1">
                <a:latin typeface="+mn-lt"/>
              </a:rPr>
              <a:t>ketika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tiba</a:t>
            </a:r>
            <a:r>
              <a:rPr lang="en-US" altLang="ja-JP" sz="1200" dirty="0">
                <a:latin typeface="+mn-lt"/>
              </a:rPr>
              <a:t> di </a:t>
            </a:r>
            <a:r>
              <a:rPr lang="en-US" altLang="ja-JP" sz="1200" dirty="0" err="1">
                <a:latin typeface="+mn-lt"/>
              </a:rPr>
              <a:t>masing-masing</a:t>
            </a:r>
            <a:r>
              <a:rPr lang="en-US" altLang="ja-JP" sz="1200" dirty="0">
                <a:latin typeface="+mn-lt"/>
              </a:rPr>
              <a:t> host university.    </a:t>
            </a:r>
          </a:p>
          <a:p>
            <a:pPr lvl="0" algn="just"/>
            <a:endParaRPr lang="en-US" altLang="ja-JP" sz="1200" dirty="0">
              <a:latin typeface="+mn-lt"/>
            </a:endParaRPr>
          </a:p>
          <a:p>
            <a:pPr lvl="0" algn="just"/>
            <a:r>
              <a:rPr lang="en-US" altLang="ja-JP" sz="1200" b="1" u="sng" dirty="0">
                <a:latin typeface="+mn-lt"/>
              </a:rPr>
              <a:t>F: Lain-lain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Peserta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diharapkan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tiba</a:t>
            </a:r>
            <a:r>
              <a:rPr lang="en-US" altLang="ja-JP" sz="1200" dirty="0">
                <a:latin typeface="+mn-lt"/>
              </a:rPr>
              <a:t> di </a:t>
            </a:r>
            <a:r>
              <a:rPr lang="en-US" altLang="ja-JP" sz="1200" dirty="0" err="1">
                <a:latin typeface="+mn-lt"/>
              </a:rPr>
              <a:t>tempat</a:t>
            </a:r>
            <a:r>
              <a:rPr lang="en-US" altLang="ja-JP" sz="1200" dirty="0">
                <a:latin typeface="+mn-lt"/>
              </a:rPr>
              <a:t> dan </a:t>
            </a:r>
            <a:r>
              <a:rPr lang="en-US" altLang="ja-JP" sz="1200" dirty="0" err="1">
                <a:latin typeface="+mn-lt"/>
              </a:rPr>
              <a:t>waktu</a:t>
            </a:r>
            <a:r>
              <a:rPr lang="en-US" altLang="ja-JP" sz="1200" dirty="0">
                <a:latin typeface="+mn-lt"/>
              </a:rPr>
              <a:t> yang </a:t>
            </a:r>
            <a:r>
              <a:rPr lang="en-US" altLang="ja-JP" sz="1200" dirty="0" err="1">
                <a:latin typeface="+mn-lt"/>
              </a:rPr>
              <a:t>ditentukan</a:t>
            </a:r>
            <a:r>
              <a:rPr lang="en-US" altLang="ja-JP" sz="1200" dirty="0">
                <a:latin typeface="+mn-lt"/>
              </a:rPr>
              <a:t> oleh </a:t>
            </a:r>
            <a:r>
              <a:rPr lang="en-US" altLang="ja-JP" sz="1200" dirty="0" err="1">
                <a:latin typeface="+mn-lt"/>
              </a:rPr>
              <a:t>masing-masing</a:t>
            </a:r>
            <a:r>
              <a:rPr lang="en-US" altLang="ja-JP" sz="1200" dirty="0">
                <a:latin typeface="+mn-lt"/>
              </a:rPr>
              <a:t> host university pada </a:t>
            </a:r>
            <a:r>
              <a:rPr lang="en-US" altLang="ja-JP" sz="1200" dirty="0" err="1">
                <a:latin typeface="+mn-lt"/>
              </a:rPr>
              <a:t>tgl</a:t>
            </a:r>
            <a:r>
              <a:rPr lang="en-US" altLang="ja-JP" sz="1200" dirty="0">
                <a:latin typeface="+mn-lt"/>
              </a:rPr>
              <a:t>. 16 </a:t>
            </a:r>
            <a:r>
              <a:rPr lang="en-US" altLang="ja-JP" sz="1200" dirty="0" err="1">
                <a:latin typeface="+mn-lt"/>
              </a:rPr>
              <a:t>Agustus</a:t>
            </a:r>
            <a:r>
              <a:rPr lang="en-US" altLang="ja-JP" sz="1200" dirty="0">
                <a:latin typeface="+mn-lt"/>
              </a:rPr>
              <a:t>, 2018. </a:t>
            </a:r>
            <a:r>
              <a:rPr lang="en-US" altLang="ja-JP" sz="1200" dirty="0" err="1">
                <a:latin typeface="+mn-lt"/>
              </a:rPr>
              <a:t>Pembelian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Tiket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pesawat</a:t>
            </a:r>
            <a:r>
              <a:rPr lang="en-US" altLang="ja-JP" sz="1200" dirty="0">
                <a:latin typeface="+mn-lt"/>
              </a:rPr>
              <a:t> Jakarta-</a:t>
            </a:r>
            <a:r>
              <a:rPr lang="en-US" altLang="ja-JP" sz="1200" dirty="0" err="1">
                <a:latin typeface="+mn-lt"/>
              </a:rPr>
              <a:t>Jepang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Pulang-Pergi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diharapkan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dikoordinir</a:t>
            </a:r>
            <a:r>
              <a:rPr lang="en-US" altLang="ja-JP" sz="1200" dirty="0">
                <a:latin typeface="+mn-lt"/>
              </a:rPr>
              <a:t> oleh home university agar </a:t>
            </a:r>
            <a:r>
              <a:rPr lang="en-US" altLang="ja-JP" sz="1200" dirty="0" err="1">
                <a:latin typeface="+mn-lt"/>
              </a:rPr>
              <a:t>peserta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bisa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berangkat</a:t>
            </a:r>
            <a:r>
              <a:rPr lang="en-US" altLang="ja-JP" sz="1200" dirty="0">
                <a:latin typeface="+mn-lt"/>
              </a:rPr>
              <a:t>/</a:t>
            </a:r>
            <a:r>
              <a:rPr lang="en-US" altLang="ja-JP" sz="1200" dirty="0" err="1">
                <a:latin typeface="+mn-lt"/>
              </a:rPr>
              <a:t>pulang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bersama</a:t>
            </a:r>
            <a:r>
              <a:rPr lang="en-US" altLang="ja-JP" sz="1200" dirty="0">
                <a:latin typeface="+mn-lt"/>
              </a:rPr>
              <a:t>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Penjelasan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tempat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pelaksanaan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dapat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dilihat</a:t>
            </a:r>
            <a:r>
              <a:rPr lang="en-US" altLang="ja-JP" sz="1200" dirty="0">
                <a:latin typeface="+mn-lt"/>
              </a:rPr>
              <a:t> pada leaflet yang kami </a:t>
            </a:r>
            <a:r>
              <a:rPr lang="en-US" altLang="ja-JP" sz="1200" dirty="0" err="1">
                <a:latin typeface="+mn-lt"/>
              </a:rPr>
              <a:t>lampirkan</a:t>
            </a:r>
            <a:r>
              <a:rPr lang="en-US" altLang="ja-JP" sz="1200" dirty="0">
                <a:latin typeface="+mn-lt"/>
              </a:rPr>
              <a:t>. </a:t>
            </a:r>
            <a:endParaRPr lang="ja-JP" altLang="ja-JP" sz="1200" dirty="0">
              <a:latin typeface="+mn-lt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ja-JP" sz="1200" dirty="0" err="1">
                <a:latin typeface="+mn-lt"/>
              </a:rPr>
              <a:t>Untuk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informasi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lanjut</a:t>
            </a:r>
            <a:r>
              <a:rPr lang="en-US" altLang="ja-JP" sz="1200" dirty="0">
                <a:latin typeface="+mn-lt"/>
              </a:rPr>
              <a:t>, </a:t>
            </a:r>
            <a:r>
              <a:rPr lang="en-US" altLang="ja-JP" sz="1200" dirty="0" err="1">
                <a:latin typeface="+mn-lt"/>
              </a:rPr>
              <a:t>silakan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hubungi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Koordinator</a:t>
            </a:r>
            <a:r>
              <a:rPr lang="en-US" altLang="ja-JP" sz="1200" dirty="0">
                <a:latin typeface="+mn-lt"/>
              </a:rPr>
              <a:t> SUIJI di </a:t>
            </a:r>
            <a:r>
              <a:rPr lang="en-US" altLang="ja-JP" sz="1200" dirty="0" err="1">
                <a:latin typeface="+mn-lt"/>
              </a:rPr>
              <a:t>masing-masing</a:t>
            </a:r>
            <a:r>
              <a:rPr lang="en-US" altLang="ja-JP" sz="1200" dirty="0">
                <a:latin typeface="+mn-lt"/>
              </a:rPr>
              <a:t> </a:t>
            </a:r>
            <a:r>
              <a:rPr lang="en-US" altLang="ja-JP" sz="1200" dirty="0" err="1">
                <a:latin typeface="+mn-lt"/>
              </a:rPr>
              <a:t>universitas</a:t>
            </a:r>
            <a:r>
              <a:rPr lang="en-US" altLang="ja-JP" sz="1200" dirty="0">
                <a:latin typeface="+mn-lt"/>
              </a:rPr>
              <a:t>. </a:t>
            </a:r>
            <a:endParaRPr lang="ja-JP" altLang="ja-JP" sz="1200" dirty="0">
              <a:latin typeface="+mn-lt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37918" y="5652120"/>
            <a:ext cx="1582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lt"/>
              </a:rPr>
              <a:t>Ayo </a:t>
            </a:r>
            <a:r>
              <a:rPr kumimoji="1" lang="en-US" altLang="ja-JP" dirty="0" err="1">
                <a:latin typeface="+mn-lt"/>
              </a:rPr>
              <a:t>ke</a:t>
            </a:r>
            <a:r>
              <a:rPr kumimoji="1" lang="en-US" altLang="ja-JP" dirty="0">
                <a:latin typeface="+mn-lt"/>
              </a:rPr>
              <a:t> </a:t>
            </a:r>
            <a:r>
              <a:rPr kumimoji="1" lang="en-US" altLang="ja-JP" dirty="0" err="1">
                <a:latin typeface="+mn-lt"/>
              </a:rPr>
              <a:t>Jepang</a:t>
            </a:r>
            <a:r>
              <a:rPr kumimoji="1" lang="en-US" altLang="ja-JP" dirty="0">
                <a:latin typeface="+mn-lt"/>
              </a:rPr>
              <a:t>!</a:t>
            </a:r>
            <a:endParaRPr kumimoji="1" lang="ja-JP" altLang="en-US" dirty="0">
              <a:latin typeface="+mn-lt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73"/>
          <a:stretch/>
        </p:blipFill>
        <p:spPr>
          <a:xfrm>
            <a:off x="-16071" y="6444208"/>
            <a:ext cx="6890142" cy="269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73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0316" y="2267744"/>
            <a:ext cx="62646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u="sng" dirty="0" err="1">
                <a:latin typeface="+mn-lt"/>
              </a:rPr>
              <a:t>Mohon</a:t>
            </a:r>
            <a:r>
              <a:rPr lang="en-US" altLang="ja-JP" sz="1100" b="1" u="sng" dirty="0">
                <a:latin typeface="+mn-lt"/>
              </a:rPr>
              <a:t> </a:t>
            </a:r>
            <a:r>
              <a:rPr lang="en-US" altLang="ja-JP" sz="1100" b="1" u="sng" dirty="0" err="1">
                <a:latin typeface="+mn-lt"/>
              </a:rPr>
              <a:t>gunakan</a:t>
            </a:r>
            <a:r>
              <a:rPr lang="en-US" altLang="ja-JP" sz="1100" b="1" u="sng" dirty="0">
                <a:latin typeface="+mn-lt"/>
              </a:rPr>
              <a:t> </a:t>
            </a:r>
            <a:r>
              <a:rPr lang="en-US" altLang="ja-JP" sz="1100" b="1" u="sng" dirty="0" err="1">
                <a:latin typeface="+mn-lt"/>
              </a:rPr>
              <a:t>perhitungan</a:t>
            </a:r>
            <a:r>
              <a:rPr lang="en-US" altLang="ja-JP" sz="1100" b="1" u="sng" dirty="0">
                <a:latin typeface="+mn-lt"/>
              </a:rPr>
              <a:t> Pattern 5</a:t>
            </a:r>
          </a:p>
          <a:p>
            <a:r>
              <a:rPr lang="en-US" altLang="ja-JP" sz="1100" dirty="0" err="1">
                <a:latin typeface="+mn-lt"/>
              </a:rPr>
              <a:t>Contoh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perhitungan</a:t>
            </a:r>
            <a:r>
              <a:rPr lang="en-US" altLang="ja-JP" sz="1100" dirty="0">
                <a:latin typeface="+mn-lt"/>
              </a:rPr>
              <a:t>: </a:t>
            </a:r>
            <a:r>
              <a:rPr lang="en-US" altLang="ja-JP" sz="1100" dirty="0" err="1">
                <a:latin typeface="+mn-lt"/>
              </a:rPr>
              <a:t>Misalnya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anda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sekarang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berada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disemester</a:t>
            </a:r>
            <a:r>
              <a:rPr lang="en-US" altLang="ja-JP" sz="1100" dirty="0">
                <a:latin typeface="+mn-lt"/>
              </a:rPr>
              <a:t> 4, </a:t>
            </a:r>
            <a:r>
              <a:rPr lang="en-US" altLang="ja-JP" sz="1100" dirty="0" err="1">
                <a:latin typeface="+mn-lt"/>
              </a:rPr>
              <a:t>maka</a:t>
            </a:r>
            <a:r>
              <a:rPr lang="en-US" altLang="ja-JP" sz="1100" dirty="0">
                <a:latin typeface="+mn-lt"/>
              </a:rPr>
              <a:t> yang </a:t>
            </a:r>
            <a:r>
              <a:rPr lang="en-US" altLang="ja-JP" sz="1100" dirty="0" err="1">
                <a:latin typeface="+mn-lt"/>
              </a:rPr>
              <a:t>dihitung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nilai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transkrip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pada</a:t>
            </a:r>
            <a:r>
              <a:rPr lang="en-US" altLang="ja-JP" sz="1100" dirty="0">
                <a:latin typeface="+mn-lt"/>
              </a:rPr>
              <a:t> Semester 1 </a:t>
            </a:r>
            <a:r>
              <a:rPr lang="en-US" altLang="ja-JP" sz="1100" dirty="0" err="1">
                <a:latin typeface="+mn-lt"/>
              </a:rPr>
              <a:t>dan</a:t>
            </a:r>
            <a:r>
              <a:rPr lang="en-US" altLang="ja-JP" sz="1100" dirty="0">
                <a:latin typeface="+mn-lt"/>
              </a:rPr>
              <a:t> 2.</a:t>
            </a:r>
          </a:p>
          <a:p>
            <a:r>
              <a:rPr lang="en-US" altLang="ja-JP" sz="1100" dirty="0" err="1">
                <a:latin typeface="+mn-lt"/>
              </a:rPr>
              <a:t>Pada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transkrip</a:t>
            </a:r>
            <a:r>
              <a:rPr lang="en-US" altLang="ja-JP" sz="1100" dirty="0">
                <a:latin typeface="+mn-lt"/>
              </a:rPr>
              <a:t> semester 1 </a:t>
            </a:r>
            <a:r>
              <a:rPr lang="en-US" altLang="ja-JP" sz="1100" dirty="0" err="1">
                <a:latin typeface="+mn-lt"/>
              </a:rPr>
              <a:t>dan</a:t>
            </a:r>
            <a:r>
              <a:rPr lang="en-US" altLang="ja-JP" sz="1100" dirty="0">
                <a:latin typeface="+mn-lt"/>
              </a:rPr>
              <a:t> 2  </a:t>
            </a:r>
            <a:r>
              <a:rPr lang="en-US" altLang="ja-JP" sz="1100" dirty="0" err="1">
                <a:latin typeface="+mn-lt"/>
              </a:rPr>
              <a:t>anda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memiliki</a:t>
            </a:r>
            <a:r>
              <a:rPr lang="en-US" altLang="ja-JP" sz="1100" dirty="0">
                <a:latin typeface="+mn-lt"/>
              </a:rPr>
              <a:t> total 40 SKS yang </a:t>
            </a:r>
            <a:r>
              <a:rPr lang="en-US" altLang="ja-JP" sz="1100" dirty="0" err="1">
                <a:latin typeface="+mn-lt"/>
              </a:rPr>
              <a:t>terdiri</a:t>
            </a:r>
            <a:r>
              <a:rPr lang="en-US" altLang="ja-JP" sz="1100" dirty="0">
                <a:latin typeface="+mn-lt"/>
              </a:rPr>
              <a:t>:</a:t>
            </a:r>
          </a:p>
          <a:p>
            <a:r>
              <a:rPr lang="en-US" altLang="ja-JP" sz="1100" dirty="0">
                <a:latin typeface="+mn-lt"/>
              </a:rPr>
              <a:t>a. 10 Mata </a:t>
            </a:r>
            <a:r>
              <a:rPr lang="en-US" altLang="ja-JP" sz="1100" dirty="0" err="1">
                <a:latin typeface="+mn-lt"/>
              </a:rPr>
              <a:t>kuliah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bernilai</a:t>
            </a:r>
            <a:r>
              <a:rPr lang="en-US" altLang="ja-JP" sz="1100" dirty="0">
                <a:latin typeface="+mn-lt"/>
              </a:rPr>
              <a:t> 3 SKS (total 30 SKS) </a:t>
            </a:r>
          </a:p>
          <a:p>
            <a:r>
              <a:rPr lang="en-US" altLang="ja-JP" sz="1100" dirty="0">
                <a:latin typeface="+mn-lt"/>
              </a:rPr>
              <a:t>b. 5 Mata </a:t>
            </a:r>
            <a:r>
              <a:rPr lang="en-US" altLang="ja-JP" sz="1100" dirty="0" err="1">
                <a:latin typeface="+mn-lt"/>
              </a:rPr>
              <a:t>kuliah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bernilai</a:t>
            </a:r>
            <a:r>
              <a:rPr lang="en-US" altLang="ja-JP" sz="1100" dirty="0">
                <a:latin typeface="+mn-lt"/>
              </a:rPr>
              <a:t> 2 SKS (total 10 SKS)</a:t>
            </a:r>
          </a:p>
          <a:p>
            <a:r>
              <a:rPr kumimoji="1" lang="en-US" altLang="ja-JP" sz="1100" dirty="0" err="1">
                <a:latin typeface="+mn-lt"/>
              </a:rPr>
              <a:t>Nilai</a:t>
            </a:r>
            <a:r>
              <a:rPr kumimoji="1" lang="en-US" altLang="ja-JP" sz="1100" dirty="0">
                <a:latin typeface="+mn-lt"/>
              </a:rPr>
              <a:t> yang </a:t>
            </a:r>
            <a:r>
              <a:rPr kumimoji="1" lang="en-US" altLang="ja-JP" sz="1100" dirty="0" err="1">
                <a:latin typeface="+mn-lt"/>
              </a:rPr>
              <a:t>ada</a:t>
            </a:r>
            <a:r>
              <a:rPr kumimoji="1" lang="en-US" altLang="ja-JP" sz="1100" dirty="0">
                <a:latin typeface="+mn-lt"/>
              </a:rPr>
              <a:t> </a:t>
            </a:r>
            <a:r>
              <a:rPr kumimoji="1" lang="en-US" altLang="ja-JP" sz="1100" dirty="0" err="1">
                <a:latin typeface="+mn-lt"/>
              </a:rPr>
              <a:t>dapatkan</a:t>
            </a:r>
            <a:r>
              <a:rPr kumimoji="1" lang="en-US" altLang="ja-JP" sz="1100" dirty="0">
                <a:latin typeface="+mn-lt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1100" dirty="0" err="1">
                <a:latin typeface="+mn-lt"/>
              </a:rPr>
              <a:t>Pada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mata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kuliah</a:t>
            </a:r>
            <a:r>
              <a:rPr lang="en-US" altLang="ja-JP" sz="1100" dirty="0">
                <a:latin typeface="+mn-lt"/>
              </a:rPr>
              <a:t> yang </a:t>
            </a:r>
            <a:r>
              <a:rPr lang="en-US" altLang="ja-JP" sz="1100" dirty="0" err="1">
                <a:latin typeface="+mn-lt"/>
              </a:rPr>
              <a:t>bernilai</a:t>
            </a:r>
            <a:r>
              <a:rPr lang="en-US" altLang="ja-JP" sz="1100" dirty="0">
                <a:latin typeface="+mn-lt"/>
              </a:rPr>
              <a:t> 3 SKS </a:t>
            </a:r>
            <a:r>
              <a:rPr lang="en-US" altLang="ja-JP" sz="1100" dirty="0" err="1">
                <a:latin typeface="+mn-lt"/>
              </a:rPr>
              <a:t>anda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mendapatkan</a:t>
            </a:r>
            <a:r>
              <a:rPr lang="en-US" altLang="ja-JP" sz="1100" dirty="0">
                <a:latin typeface="+mn-lt"/>
              </a:rPr>
              <a:t>:</a:t>
            </a:r>
          </a:p>
          <a:p>
            <a:r>
              <a:rPr lang="en-US" altLang="ja-JP" sz="1100" dirty="0" err="1">
                <a:latin typeface="+mn-lt"/>
              </a:rPr>
              <a:t>Nilai</a:t>
            </a:r>
            <a:r>
              <a:rPr lang="en-US" altLang="ja-JP" sz="1100" dirty="0">
                <a:latin typeface="+mn-lt"/>
              </a:rPr>
              <a:t> A </a:t>
            </a:r>
            <a:r>
              <a:rPr lang="en-US" altLang="ja-JP" sz="1100" dirty="0" err="1">
                <a:latin typeface="+mn-lt"/>
              </a:rPr>
              <a:t>sebanyak</a:t>
            </a:r>
            <a:r>
              <a:rPr lang="en-US" altLang="ja-JP" sz="1100" dirty="0">
                <a:latin typeface="+mn-lt"/>
              </a:rPr>
              <a:t> 5 </a:t>
            </a:r>
            <a:r>
              <a:rPr lang="en-US" altLang="ja-JP" sz="1100" dirty="0" err="1">
                <a:latin typeface="+mn-lt"/>
              </a:rPr>
              <a:t>mata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kuliah</a:t>
            </a:r>
            <a:r>
              <a:rPr lang="en-US" altLang="ja-JP" sz="1100" dirty="0">
                <a:latin typeface="+mn-lt"/>
              </a:rPr>
              <a:t>; </a:t>
            </a:r>
            <a:r>
              <a:rPr lang="en-US" altLang="ja-JP" sz="1100" dirty="0" err="1">
                <a:latin typeface="+mn-lt"/>
              </a:rPr>
              <a:t>Nilai</a:t>
            </a:r>
            <a:r>
              <a:rPr lang="en-US" altLang="ja-JP" sz="1100" dirty="0">
                <a:latin typeface="+mn-lt"/>
              </a:rPr>
              <a:t> B </a:t>
            </a:r>
            <a:r>
              <a:rPr lang="en-US" altLang="ja-JP" sz="1100" dirty="0" err="1">
                <a:latin typeface="+mn-lt"/>
              </a:rPr>
              <a:t>sebanyak</a:t>
            </a:r>
            <a:r>
              <a:rPr lang="en-US" altLang="ja-JP" sz="1100" dirty="0">
                <a:latin typeface="+mn-lt"/>
              </a:rPr>
              <a:t> 4 </a:t>
            </a:r>
            <a:r>
              <a:rPr lang="en-US" altLang="ja-JP" sz="1100" dirty="0" err="1">
                <a:latin typeface="+mn-lt"/>
              </a:rPr>
              <a:t>mata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kuliah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dan</a:t>
            </a:r>
            <a:r>
              <a:rPr lang="en-US" altLang="ja-JP" sz="1100" dirty="0">
                <a:latin typeface="+mn-lt"/>
              </a:rPr>
              <a:t> </a:t>
            </a:r>
          </a:p>
          <a:p>
            <a:r>
              <a:rPr lang="en-US" altLang="ja-JP" sz="1100" dirty="0" err="1">
                <a:latin typeface="+mn-lt"/>
              </a:rPr>
              <a:t>Nilai</a:t>
            </a:r>
            <a:r>
              <a:rPr lang="en-US" altLang="ja-JP" sz="1100" dirty="0">
                <a:latin typeface="+mn-lt"/>
              </a:rPr>
              <a:t> C </a:t>
            </a:r>
            <a:r>
              <a:rPr lang="en-US" altLang="ja-JP" sz="1100" dirty="0" err="1">
                <a:latin typeface="+mn-lt"/>
              </a:rPr>
              <a:t>sebanyak</a:t>
            </a:r>
            <a:r>
              <a:rPr lang="en-US" altLang="ja-JP" sz="1100" dirty="0">
                <a:latin typeface="+mn-lt"/>
              </a:rPr>
              <a:t> 1 </a:t>
            </a:r>
            <a:r>
              <a:rPr lang="en-US" altLang="ja-JP" sz="1100" dirty="0" err="1">
                <a:latin typeface="+mn-lt"/>
              </a:rPr>
              <a:t>mata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kuliah</a:t>
            </a:r>
            <a:r>
              <a:rPr lang="en-US" altLang="ja-JP" sz="1100" dirty="0">
                <a:latin typeface="+mn-lt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1100" dirty="0" err="1">
                <a:latin typeface="+mn-lt"/>
              </a:rPr>
              <a:t>Pada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mata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kuliah</a:t>
            </a:r>
            <a:r>
              <a:rPr lang="en-US" altLang="ja-JP" sz="1100" dirty="0">
                <a:latin typeface="+mn-lt"/>
              </a:rPr>
              <a:t> yang </a:t>
            </a:r>
            <a:r>
              <a:rPr lang="en-US" altLang="ja-JP" sz="1100" dirty="0" err="1">
                <a:latin typeface="+mn-lt"/>
              </a:rPr>
              <a:t>bernilai</a:t>
            </a:r>
            <a:r>
              <a:rPr lang="en-US" altLang="ja-JP" sz="1100" dirty="0">
                <a:latin typeface="+mn-lt"/>
              </a:rPr>
              <a:t> 2 SKS </a:t>
            </a:r>
            <a:r>
              <a:rPr lang="en-US" altLang="ja-JP" sz="1100" dirty="0" err="1">
                <a:latin typeface="+mn-lt"/>
              </a:rPr>
              <a:t>anda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mendapatkan</a:t>
            </a:r>
            <a:r>
              <a:rPr lang="en-US" altLang="ja-JP" sz="1100" dirty="0">
                <a:latin typeface="+mn-lt"/>
              </a:rPr>
              <a:t>:</a:t>
            </a:r>
          </a:p>
          <a:p>
            <a:r>
              <a:rPr lang="en-US" altLang="ja-JP" sz="1100" dirty="0" err="1">
                <a:latin typeface="+mn-lt"/>
              </a:rPr>
              <a:t>Nilai</a:t>
            </a:r>
            <a:r>
              <a:rPr lang="en-US" altLang="ja-JP" sz="1100" dirty="0">
                <a:latin typeface="+mn-lt"/>
              </a:rPr>
              <a:t> A </a:t>
            </a:r>
            <a:r>
              <a:rPr lang="en-US" altLang="ja-JP" sz="1100" dirty="0" err="1">
                <a:latin typeface="+mn-lt"/>
              </a:rPr>
              <a:t>sebanyak</a:t>
            </a:r>
            <a:r>
              <a:rPr lang="en-US" altLang="ja-JP" sz="1100" dirty="0">
                <a:latin typeface="+mn-lt"/>
              </a:rPr>
              <a:t> 2 </a:t>
            </a:r>
            <a:r>
              <a:rPr lang="en-US" altLang="ja-JP" sz="1100" dirty="0" err="1">
                <a:latin typeface="+mn-lt"/>
              </a:rPr>
              <a:t>mata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kuliah</a:t>
            </a:r>
            <a:r>
              <a:rPr lang="en-US" altLang="ja-JP" sz="1100" dirty="0">
                <a:latin typeface="+mn-lt"/>
              </a:rPr>
              <a:t>; </a:t>
            </a:r>
            <a:r>
              <a:rPr lang="en-US" altLang="ja-JP" sz="1100" dirty="0" err="1">
                <a:latin typeface="+mn-lt"/>
              </a:rPr>
              <a:t>Nilai</a:t>
            </a:r>
            <a:r>
              <a:rPr lang="en-US" altLang="ja-JP" sz="1100" dirty="0">
                <a:latin typeface="+mn-lt"/>
              </a:rPr>
              <a:t> B </a:t>
            </a:r>
            <a:r>
              <a:rPr lang="en-US" altLang="ja-JP" sz="1100" dirty="0" err="1">
                <a:latin typeface="+mn-lt"/>
              </a:rPr>
              <a:t>sebanyak</a:t>
            </a:r>
            <a:r>
              <a:rPr lang="en-US" altLang="ja-JP" sz="1100" dirty="0">
                <a:latin typeface="+mn-lt"/>
              </a:rPr>
              <a:t> 3 </a:t>
            </a:r>
            <a:r>
              <a:rPr lang="en-US" altLang="ja-JP" sz="1100" dirty="0" err="1">
                <a:latin typeface="+mn-lt"/>
              </a:rPr>
              <a:t>mata</a:t>
            </a:r>
            <a:r>
              <a:rPr lang="en-US" altLang="ja-JP" sz="1100" dirty="0">
                <a:latin typeface="+mn-lt"/>
              </a:rPr>
              <a:t> </a:t>
            </a:r>
            <a:r>
              <a:rPr lang="en-US" altLang="ja-JP" sz="1100" dirty="0" err="1">
                <a:latin typeface="+mn-lt"/>
              </a:rPr>
              <a:t>kuliah</a:t>
            </a:r>
            <a:r>
              <a:rPr lang="en-US" altLang="ja-JP" sz="1100" dirty="0">
                <a:latin typeface="+mn-lt"/>
              </a:rPr>
              <a:t>.</a:t>
            </a:r>
            <a:endParaRPr kumimoji="1" lang="ja-JP" altLang="en-US" sz="1100" dirty="0">
              <a:latin typeface="+mn-lt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4664" y="251520"/>
            <a:ext cx="2911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err="1">
                <a:latin typeface="+mn-lt"/>
              </a:rPr>
              <a:t>Lampiran</a:t>
            </a:r>
            <a:r>
              <a:rPr kumimoji="1" lang="en-US" altLang="ja-JP" sz="1200" b="1" dirty="0">
                <a:latin typeface="+mn-lt"/>
              </a:rPr>
              <a:t> 1: </a:t>
            </a:r>
            <a:r>
              <a:rPr kumimoji="1" lang="en-US" altLang="ja-JP" sz="1200" b="1" dirty="0" err="1">
                <a:latin typeface="+mn-lt"/>
              </a:rPr>
              <a:t>Contoh</a:t>
            </a:r>
            <a:r>
              <a:rPr kumimoji="1" lang="en-US" altLang="ja-JP" sz="1200" b="1" dirty="0">
                <a:latin typeface="+mn-lt"/>
              </a:rPr>
              <a:t> </a:t>
            </a:r>
            <a:r>
              <a:rPr kumimoji="1" lang="en-US" altLang="ja-JP" sz="1200" b="1" dirty="0" err="1">
                <a:latin typeface="+mn-lt"/>
              </a:rPr>
              <a:t>perhitungan</a:t>
            </a:r>
            <a:r>
              <a:rPr kumimoji="1" lang="en-US" altLang="ja-JP" sz="1200" b="1" dirty="0">
                <a:latin typeface="+mn-lt"/>
              </a:rPr>
              <a:t> SUIJI-GPA</a:t>
            </a:r>
            <a:endParaRPr kumimoji="1" lang="ja-JP" altLang="en-US" sz="1200" b="1" dirty="0">
              <a:latin typeface="+mn-lt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76554" y="611560"/>
            <a:ext cx="6185806" cy="1570833"/>
            <a:chOff x="276553" y="611559"/>
            <a:chExt cx="6185806" cy="1570833"/>
          </a:xfrm>
        </p:grpSpPr>
        <p:pic>
          <p:nvPicPr>
            <p:cNvPr id="3" name="図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71" y="611559"/>
              <a:ext cx="6019388" cy="1560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右矢印 5"/>
            <p:cNvSpPr/>
            <p:nvPr/>
          </p:nvSpPr>
          <p:spPr>
            <a:xfrm>
              <a:off x="276553" y="1907703"/>
              <a:ext cx="308611" cy="27468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853084"/>
              </p:ext>
            </p:extLst>
          </p:nvPr>
        </p:nvGraphicFramePr>
        <p:xfrm>
          <a:off x="381643" y="4450784"/>
          <a:ext cx="6142043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5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4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err="1"/>
                        <a:t>Kredit</a:t>
                      </a:r>
                      <a:r>
                        <a:rPr kumimoji="1" lang="en-US" altLang="ja-JP" sz="1100" dirty="0"/>
                        <a:t> SKS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 (A)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err="1"/>
                        <a:t>Nilai</a:t>
                      </a:r>
                      <a:r>
                        <a:rPr kumimoji="1" lang="en-US" altLang="ja-JP" sz="1100" dirty="0"/>
                        <a:t> yang </a:t>
                      </a:r>
                      <a:r>
                        <a:rPr kumimoji="1" lang="en-US" altLang="ja-JP" sz="1100" dirty="0" err="1"/>
                        <a:t>didapat</a:t>
                      </a:r>
                      <a:r>
                        <a:rPr kumimoji="1" lang="en-US" altLang="ja-JP" sz="1100" dirty="0"/>
                        <a:t> 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Mata </a:t>
                      </a:r>
                      <a:r>
                        <a:rPr kumimoji="1" lang="en-US" altLang="ja-JP" sz="1100" dirty="0" err="1"/>
                        <a:t>Kuliah</a:t>
                      </a:r>
                      <a:r>
                        <a:rPr kumimoji="1" lang="en-US" altLang="ja-JP" sz="1100" dirty="0"/>
                        <a:t> yang </a:t>
                      </a:r>
                      <a:r>
                        <a:rPr kumimoji="1" lang="en-US" altLang="ja-JP" sz="1100" dirty="0" err="1"/>
                        <a:t>diambil</a:t>
                      </a:r>
                      <a:r>
                        <a:rPr kumimoji="1" lang="en-US" altLang="ja-JP" sz="1100" dirty="0"/>
                        <a:t> 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(B)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err="1"/>
                        <a:t>Jumlah</a:t>
                      </a:r>
                      <a:r>
                        <a:rPr kumimoji="1" lang="en-US" altLang="ja-JP" sz="1100" dirty="0"/>
                        <a:t> SKS yang </a:t>
                      </a:r>
                      <a:r>
                        <a:rPr kumimoji="1" lang="en-US" altLang="ja-JP" sz="1100" dirty="0" err="1"/>
                        <a:t>diperoleh</a:t>
                      </a:r>
                      <a:r>
                        <a:rPr kumimoji="1" lang="en-US" altLang="ja-JP" sz="1100" dirty="0"/>
                        <a:t> 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(C)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err="1"/>
                        <a:t>Faktor</a:t>
                      </a:r>
                      <a:r>
                        <a:rPr kumimoji="1" lang="en-US" altLang="ja-JP" sz="1100" dirty="0"/>
                        <a:t> </a:t>
                      </a:r>
                      <a:r>
                        <a:rPr kumimoji="1" lang="en-US" altLang="ja-JP" sz="1100" dirty="0" err="1"/>
                        <a:t>konversi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en-US" altLang="ja-JP" sz="1100" dirty="0"/>
                        <a:t>(D) 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err="1"/>
                        <a:t>Hasil</a:t>
                      </a:r>
                      <a:r>
                        <a:rPr kumimoji="1" lang="en-US" altLang="ja-JP" sz="1100" baseline="0" dirty="0"/>
                        <a:t> </a:t>
                      </a:r>
                    </a:p>
                    <a:p>
                      <a:pPr algn="ctr"/>
                      <a:r>
                        <a:rPr kumimoji="1" lang="en-US" altLang="ja-JP" sz="1100" baseline="0" dirty="0" err="1"/>
                        <a:t>Perkalian</a:t>
                      </a:r>
                      <a:r>
                        <a:rPr kumimoji="1" lang="en-US" altLang="ja-JP" sz="1100" baseline="0" dirty="0"/>
                        <a:t> (E)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3 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A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5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15 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3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45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B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4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12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3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36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C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3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2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6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D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E/F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00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2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A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2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4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3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12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B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3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6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3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18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C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2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D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E/F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0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Total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40 SKS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117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sng" dirty="0"/>
                        <a:t>C = A x B</a:t>
                      </a:r>
                      <a:endParaRPr kumimoji="1" lang="ja-JP" altLang="en-US" sz="1100" u="sng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sng" dirty="0"/>
                        <a:t>E = C</a:t>
                      </a:r>
                      <a:r>
                        <a:rPr kumimoji="1" lang="en-US" altLang="ja-JP" sz="1100" u="sng" baseline="0" dirty="0"/>
                        <a:t> x D </a:t>
                      </a:r>
                      <a:endParaRPr kumimoji="1" lang="ja-JP" altLang="en-US" sz="1100" u="sng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79120"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SUIJI-GPA= E/C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          = 117/40</a:t>
                      </a:r>
                    </a:p>
                    <a:p>
                      <a:pPr algn="ctr"/>
                      <a:r>
                        <a:rPr kumimoji="1" lang="en-US" altLang="ja-JP" sz="1100" dirty="0"/>
                        <a:t>        </a:t>
                      </a:r>
                      <a:r>
                        <a:rPr kumimoji="1" lang="en-US" altLang="ja-JP" sz="1100" u="sng" dirty="0"/>
                        <a:t>= 2.925</a:t>
                      </a:r>
                      <a:endParaRPr kumimoji="1" lang="ja-JP" altLang="en-US" sz="1100" b="1" u="sng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1100" dirty="0" err="1"/>
                        <a:t>Perhatian</a:t>
                      </a:r>
                      <a:r>
                        <a:rPr kumimoji="1" lang="en-US" altLang="ja-JP" sz="1100" dirty="0"/>
                        <a:t>: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Ini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hanya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salah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satu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contoh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perhitungan</a:t>
                      </a:r>
                      <a:r>
                        <a:rPr kumimoji="1" lang="en-US" altLang="ja-JP" sz="1100" baseline="0" dirty="0"/>
                        <a:t>, </a:t>
                      </a:r>
                      <a:r>
                        <a:rPr kumimoji="1" lang="en-US" altLang="ja-JP" sz="1100" baseline="0" dirty="0" err="1"/>
                        <a:t>anda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harus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masukkan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nilai</a:t>
                      </a:r>
                      <a:r>
                        <a:rPr kumimoji="1" lang="en-US" altLang="ja-JP" sz="1100" baseline="0" dirty="0"/>
                        <a:t> SKS </a:t>
                      </a:r>
                      <a:r>
                        <a:rPr kumimoji="1" lang="en-US" altLang="ja-JP" sz="1100" baseline="0" dirty="0" err="1"/>
                        <a:t>dari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keseluruhan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transkrip</a:t>
                      </a:r>
                      <a:r>
                        <a:rPr kumimoji="1" lang="en-US" altLang="ja-JP" sz="1100" baseline="0" dirty="0"/>
                        <a:t> </a:t>
                      </a:r>
                      <a:r>
                        <a:rPr kumimoji="1" lang="en-US" altLang="ja-JP" sz="1100" baseline="0" dirty="0" err="1"/>
                        <a:t>anda</a:t>
                      </a:r>
                      <a:r>
                        <a:rPr kumimoji="1" lang="en-US" altLang="ja-JP" sz="1100" baseline="0" dirty="0"/>
                        <a:t>.  </a:t>
                      </a:r>
                      <a:endParaRPr kumimoji="1" lang="ja-JP" alt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68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4193</TotalTime>
  <Words>793</Words>
  <Application>Microsoft Office PowerPoint</Application>
  <PresentationFormat>画面に合わせる (4:3)</PresentationFormat>
  <Paragraphs>230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5" baseType="lpstr">
      <vt:lpstr>HGSｺﾞｼｯｸM</vt:lpstr>
      <vt:lpstr>HGS行書体</vt:lpstr>
      <vt:lpstr>ＭＳ Ｐゴシック</vt:lpstr>
      <vt:lpstr>Arial</vt:lpstr>
      <vt:lpstr>Berlin Sans FB Demi</vt:lpstr>
      <vt:lpstr>Calibri</vt:lpstr>
      <vt:lpstr>Cambria</vt:lpstr>
      <vt:lpstr>Cambria Math</vt:lpstr>
      <vt:lpstr>Times New Roman</vt:lpstr>
      <vt:lpstr>Wingdings</vt:lpstr>
      <vt:lpstr>Office ​​テーマ</vt:lpstr>
      <vt:lpstr>Kerjasama Pendidikan Bersama Konsorsium SUIJI Six-University Initiative Japan Indonesia Service Learning Program  (SUIJI-SLP) 2018 di Jepang 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Pendidikan Bersama SUIJI-KonPemimpin yang Pelayan  di Wilayah Perdesaan Jepang dan Indonesia Six-University Initiative Japan Indonesia- Service Learning Program (SUIJI-SLP)</dc:title>
  <dc:creator>Zaenal Abidin</dc:creator>
  <cp:lastModifiedBy>Motoko Shimagami</cp:lastModifiedBy>
  <cp:revision>108</cp:revision>
  <cp:lastPrinted>2017-06-05T23:16:12Z</cp:lastPrinted>
  <dcterms:created xsi:type="dcterms:W3CDTF">2013-05-12T02:29:58Z</dcterms:created>
  <dcterms:modified xsi:type="dcterms:W3CDTF">2018-05-18T07:01:00Z</dcterms:modified>
</cp:coreProperties>
</file>